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00503000000020004" pitchFamily="2" charset="0"/>
      <p:regular r:id="rId23"/>
      <p:bold r:id="rId24"/>
      <p:italic r:id="rId25"/>
      <p:boldItalic r:id="rId26"/>
    </p:embeddedFont>
    <p:embeddedFont>
      <p:font typeface="Roboto Condensed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SM3CJ2gk2ntim8jCSxeeOM39me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ssidy Heitzma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9D33B6-BA2F-4908-8042-033CAC0AF73D}">
  <a:tblStyle styleId="{8B9D33B6-BA2F-4908-8042-033CAC0AF7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include range…make table font black so it pops more …dont need to say all this just let them read the slide</a:t>
            </a: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 flash this slide and dont say all of it (here are my acknowledgements) </a:t>
            </a: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4a23aac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4a23aace9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ultrasounded 10 arms…correctly identified muscle as absent in 2 and correctly identified muscle and injected it in 3 arms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minor info on this..here is 2 examples where we were able to identify…proof of concept </a:t>
            </a:r>
            <a:endParaRPr/>
          </a:p>
        </p:txBody>
      </p:sp>
      <p:sp>
        <p:nvSpPr>
          <p:cNvPr id="131" name="Google Shape;131;g124a23aace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4a23aace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4a23aace9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24a23aace9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4a23aace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4a23aace9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24a23aace9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THSC Blank Slide">
  <p:cSld name="UNTHSC Blank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THSC Open/Close Slide">
  <p:cSld name="UNTHSC Open/Clos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15/acb.21.141" TargetMode="External"/><Relationship Id="rId3" Type="http://schemas.openxmlformats.org/officeDocument/2006/relationships/hyperlink" Target="https://doi.org/10.1016/j.rboe.2017.10.004" TargetMode="External"/><Relationship Id="rId7" Type="http://schemas.openxmlformats.org/officeDocument/2006/relationships/hyperlink" Target="https://doi.org/10.1155/2020/275928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86/1753-6561-9-S3-A69" TargetMode="External"/><Relationship Id="rId5" Type="http://schemas.openxmlformats.org/officeDocument/2006/relationships/hyperlink" Target="https://doi.org/https:/doi.org/10.1096/fasebj.2018.32.1_supplement.643.3" TargetMode="External"/><Relationship Id="rId10" Type="http://schemas.openxmlformats.org/officeDocument/2006/relationships/hyperlink" Target="https://doi.org/10.1053/jhsu.2001.26026" TargetMode="External"/><Relationship Id="rId4" Type="http://schemas.openxmlformats.org/officeDocument/2006/relationships/hyperlink" Target="https://doi.org/10.1590/1413-78522015230200955" TargetMode="External"/><Relationship Id="rId9" Type="http://schemas.openxmlformats.org/officeDocument/2006/relationships/hyperlink" Target="https://doi.org/10.14740/jocmr2243w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sticsurgerykey.com/single-stage-free-tendon-grafting-for-flexor-tendon-injury-in-finger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775650" y="1785325"/>
            <a:ext cx="10640700" cy="4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Investigating the Potential for Using the Gantzer Muscle Tendon in Reconstructive Hand Surgery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Helvetica Neue"/>
              <a:buNone/>
            </a:pPr>
            <a:br>
              <a:rPr lang="en-US"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Kassidy Heitzmann, OMS-II</a:t>
            </a:r>
            <a:r>
              <a:rPr lang="en-US" sz="18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Hannah Curry, OMS-II</a:t>
            </a:r>
            <a:r>
              <a:rPr lang="en-US" sz="18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Tommy Wright, OMS-IV</a:t>
            </a:r>
            <a:r>
              <a:rPr lang="en-US" sz="18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Cara L. Fisher, PhD</a:t>
            </a:r>
            <a:r>
              <a:rPr lang="en-US" sz="18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William F Pientka II, MD</a:t>
            </a:r>
            <a:r>
              <a:rPr lang="en-US" sz="18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Texas College of Osteopathic Medicine</a:t>
            </a:r>
            <a:r>
              <a:rPr lang="en-US" sz="16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UNTHSC Department of Physiology and Anatomy</a:t>
            </a:r>
            <a:r>
              <a:rPr lang="en-US" sz="16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JPS Health Orthopaedic Surgery</a:t>
            </a:r>
            <a:r>
              <a:rPr lang="en-US" sz="16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16764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150" y="139700"/>
            <a:ext cx="1116749" cy="112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/>
        </p:nvSpPr>
        <p:spPr>
          <a:xfrm>
            <a:off x="376518" y="394447"/>
            <a:ext cx="21531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584325" y="1521150"/>
            <a:ext cx="44226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Tendon length, width, and thickness measured by 3 independent observers and average measurement was recorded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1213800" y="5436875"/>
            <a:ext cx="364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8. Gantzer muscle tendon being measured by digital caliper</a:t>
            </a:r>
            <a:endParaRPr sz="1800" b="1"/>
          </a:p>
        </p:txBody>
      </p:sp>
      <p:pic>
        <p:nvPicPr>
          <p:cNvPr id="177" name="Google Shape;17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027325" y="418676"/>
            <a:ext cx="5029676" cy="670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376518" y="461847"/>
            <a:ext cx="20377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182670" y="2349433"/>
            <a:ext cx="48885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 distal attachment sites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</a:ext>
              </a:extLst>
            </a:endParaRPr>
          </a:p>
          <a:p>
            <a: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  </a:ext>
                </a:extLst>
              </a:rPr>
              <a:t>FPL (46/63, 73%)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</a:ext>
              </a:extLst>
            </a:endParaRPr>
          </a:p>
          <a:p>
            <a: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4"/>
                  </a:ext>
                </a:extLst>
              </a:rPr>
              <a:t>FDP (17/63, 27%)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5"/>
                </a:ext>
              </a:extLst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PL absent in 19/100 (19%) forearms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</a:ext>
              </a:extLst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Of those, 14 (73.68%) had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Gantzer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8"/>
                  </a:ext>
                </a:extLst>
              </a:rPr>
              <a:t> muscle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9"/>
                </a:ext>
              </a:extLst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4/19 ins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erted on FDP (21.05%)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5652700" y="1614825"/>
            <a:ext cx="6177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Table 1. Measurements of Gantzer muscle tendon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5" name="Google Shape;185;p9"/>
          <p:cNvGraphicFramePr/>
          <p:nvPr>
            <p:extLst>
              <p:ext uri="{D42A27DB-BD31-4B8C-83A1-F6EECF244321}">
                <p14:modId xmlns:p14="http://schemas.microsoft.com/office/powerpoint/2010/main" val="980777102"/>
              </p:ext>
            </p:extLst>
          </p:nvPr>
        </p:nvGraphicFramePr>
        <p:xfrm>
          <a:off x="5265013" y="2191475"/>
          <a:ext cx="6740925" cy="3268875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314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7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Tendon insertion</a:t>
                      </a:r>
                      <a:endParaRPr sz="19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FDP </a:t>
                      </a:r>
                      <a:endParaRPr sz="1900"/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FPL</a:t>
                      </a:r>
                      <a:endParaRPr sz="190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Average length (mm)</a:t>
                      </a:r>
                      <a:endParaRPr sz="19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65.49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16.35</a:t>
                      </a:r>
                      <a:endParaRPr sz="1900" dirty="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Range of lengths (mm)</a:t>
                      </a:r>
                      <a:endParaRPr sz="19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3.87-145.23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dirty="0">
                          <a:solidFill>
                            <a:schemeClr val="dk1"/>
                          </a:solidFill>
                        </a:rPr>
                        <a:t>4.61-54.03</a:t>
                      </a:r>
                      <a:endParaRPr sz="1900" dirty="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Average width (mm)</a:t>
                      </a:r>
                      <a:endParaRPr sz="19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2.03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2.41</a:t>
                      </a:r>
                      <a:endParaRPr sz="190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Average thickness (mm)</a:t>
                      </a:r>
                      <a:endParaRPr sz="19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0.64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0.71</a:t>
                      </a:r>
                      <a:endParaRPr sz="190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Non-usable tendon No. (%)</a:t>
                      </a:r>
                      <a:endParaRPr sz="19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 (17.65)</a:t>
                      </a:r>
                      <a:endParaRPr sz="1900"/>
                    </a:p>
                  </a:txBody>
                  <a:tcPr marL="91425" marR="91425" marT="91425" marB="914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18 (39.13)</a:t>
                      </a:r>
                      <a:endParaRPr sz="1900" dirty="0"/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6" name="Google Shape;186;p9"/>
          <p:cNvSpPr txBox="1"/>
          <p:nvPr/>
        </p:nvSpPr>
        <p:spPr>
          <a:xfrm>
            <a:off x="182670" y="1841620"/>
            <a:ext cx="590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Prevalence = 63/100 forearms (63%)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/>
        </p:nvSpPr>
        <p:spPr>
          <a:xfrm>
            <a:off x="376517" y="448235"/>
            <a:ext cx="26645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11193256" y="2483207"/>
            <a:ext cx="52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376600" y="1589350"/>
            <a:ext cx="1116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latin typeface="Calibri"/>
                <a:ea typeface="Calibri"/>
                <a:cs typeface="Calibri"/>
                <a:sym typeface="Calibri"/>
              </a:rPr>
              <a:t>Table 2. Comparing measurements of Gantzer muscle tendon with palmaris longus tendon </a:t>
            </a:r>
            <a:endParaRPr sz="2300" b="1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4" name="Google Shape;194;p10"/>
          <p:cNvGraphicFramePr/>
          <p:nvPr>
            <p:extLst>
              <p:ext uri="{D42A27DB-BD31-4B8C-83A1-F6EECF244321}">
                <p14:modId xmlns:p14="http://schemas.microsoft.com/office/powerpoint/2010/main" val="3369962405"/>
              </p:ext>
            </p:extLst>
          </p:nvPr>
        </p:nvGraphicFramePr>
        <p:xfrm>
          <a:off x="277877" y="2561379"/>
          <a:ext cx="11364346" cy="3468478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89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1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FDP Insertion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FPL Insertion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Palmaris Longus Tendon 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Average length (mm)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65.49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16.35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116.6 </a:t>
                      </a:r>
                      <a:r>
                        <a:rPr lang="en-US" sz="2000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  <a:sym typeface="Calibri"/>
                        </a:rPr>
                        <a:t>± 18.5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5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Range of lengths (mm)</a:t>
                      </a:r>
                      <a:endParaRPr sz="19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dk1"/>
                          </a:solidFill>
                        </a:rPr>
                        <a:t>3.87-145.23</a:t>
                      </a:r>
                      <a:endParaRPr sz="1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dirty="0">
                          <a:solidFill>
                            <a:schemeClr val="dk1"/>
                          </a:solidFill>
                        </a:rPr>
                        <a:t>4.61-54.03</a:t>
                      </a:r>
                      <a:endParaRPr sz="1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30324799"/>
                  </a:ext>
                </a:extLst>
              </a:tr>
              <a:tr h="5695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Average width (mm)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2.03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2.41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4.2 </a:t>
                      </a:r>
                      <a:r>
                        <a:rPr lang="en-US" sz="2000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  <a:sym typeface="Calibri"/>
                        </a:rPr>
                        <a:t>± 0.8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5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Average thickness (mm)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0.64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0.71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5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Non-usable tendon No. (%)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3 (17.65)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ym typeface="Calibri"/>
                        </a:rPr>
                        <a:t>18 (39.13)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5" name="Google Shape;195;p10"/>
          <p:cNvSpPr/>
          <p:nvPr/>
        </p:nvSpPr>
        <p:spPr>
          <a:xfrm>
            <a:off x="8229600" y="2555388"/>
            <a:ext cx="3412623" cy="348046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/>
          <p:nvPr/>
        </p:nvSpPr>
        <p:spPr>
          <a:xfrm>
            <a:off x="394447" y="412376"/>
            <a:ext cx="26645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endParaRPr/>
          </a:p>
        </p:txBody>
      </p:sp>
      <p:sp>
        <p:nvSpPr>
          <p:cNvPr id="201" name="Google Shape;201;p11"/>
          <p:cNvSpPr txBox="1"/>
          <p:nvPr/>
        </p:nvSpPr>
        <p:spPr>
          <a:xfrm>
            <a:off x="519952" y="1595717"/>
            <a:ext cx="109548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02" name="Google Shape;202;p11"/>
          <p:cNvSpPr txBox="1"/>
          <p:nvPr/>
        </p:nvSpPr>
        <p:spPr>
          <a:xfrm>
            <a:off x="605575" y="1544175"/>
            <a:ext cx="108693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Gantzer muscle is present in a majority of forearms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If PL is absent, Gantzer is most likely present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Harvesting would create little to no functional deficit in the forearm - may even decrease risk of AIN compression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Could be a good alternative or addition to PL for reconstructive hand surgery graft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Tendons inserting into FDP would be a better choice than those inserting into FPL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Can likely identify insertion on ultrasound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/>
          <p:nvPr/>
        </p:nvSpPr>
        <p:spPr>
          <a:xfrm>
            <a:off x="394447" y="412376"/>
            <a:ext cx="42709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/>
          </a:p>
        </p:txBody>
      </p:sp>
      <p:sp>
        <p:nvSpPr>
          <p:cNvPr id="208" name="Google Shape;208;p14"/>
          <p:cNvSpPr txBox="1"/>
          <p:nvPr/>
        </p:nvSpPr>
        <p:spPr>
          <a:xfrm>
            <a:off x="394447" y="2044005"/>
            <a:ext cx="1115209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thank the Willed Body Program at the University of North Texas Health Science Center at Fort Worth and our donors for their invaluable contributions to this project.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/>
        </p:nvSpPr>
        <p:spPr>
          <a:xfrm>
            <a:off x="394447" y="412376"/>
            <a:ext cx="42807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/>
          </a:p>
        </p:txBody>
      </p:sp>
      <p:sp>
        <p:nvSpPr>
          <p:cNvPr id="214" name="Google Shape;214;p13"/>
          <p:cNvSpPr txBox="1"/>
          <p:nvPr/>
        </p:nvSpPr>
        <p:spPr>
          <a:xfrm>
            <a:off x="519952" y="1478851"/>
            <a:ext cx="111522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Caetano, E. B., Sabongi Neto, J. J., Ribas, L., &amp; Milanello, E. V. (2017). Accessory muscle of the flexor digitorum superficialis and its clinical implications.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Revista brasileira de ortopedia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(6), 731–734.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https://doi.org/10.1016/j.rboe.2017.10.004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Gunnal S.A., Siddiqui A.U., Daimi S.R., Farooqui M.S., Wabale R.N. (2013). A Study on the Accessory Head of the Flexor Pollicis Longus Muscle (Gantzer's Muscle).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clinical and diagnostic research : JCDR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(3), 418–421.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https://doi.org/10.7860/JCDR/2013/4545.2788</a:t>
            </a:r>
            <a:endParaRPr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Caetano, E. B., Sabongi, J. J., Vieira, L. Â., Caetano, M. F., &amp; Moraes, D. V. (2015). Gantzer muscle. An anatomical study.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Acta ortopedica brasileira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 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(2), 72–75.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https://doi.org/10.1590/1413-78522015230200955</a:t>
            </a:r>
            <a:r>
              <a:rPr lang="en-US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Celuck, T. J., Andrews, R. C., Pacurari, P., Russell, M. L., Zdilla, M. J., &amp; Lambert, H. W. (2018). Variation in Gantzer muscle origin, insertion, and innervation. 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FASEB Journal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32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(S1), 643.643-643.643.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https://doi.org/https://doi.org/10.1096/fasebj.2018.32.1_supplement.643.3</a:t>
            </a:r>
            <a:r>
              <a:rPr lang="en-US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Turker T. (2015). Extensor tendon traumatic gap reconstruction.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BMC Proceedings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(Suppl 3), A69. </a:t>
            </a:r>
            <a:r>
              <a:rPr lang="en-US" u="sng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https://doi.org/10.1186/1753-6561-9-S3-A69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Esquivel, E., Cox, C., Purcell, A., &amp; MacKay, B. (2020). Zone V Extensor Tendon Repair with a Palmaris Longus Tendon Autograft and Human Umbilical Membrane. 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Reports in Orthopedics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2020</a:t>
            </a: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2759281.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https://doi.org/10.1155/2020/2759281</a:t>
            </a:r>
            <a:r>
              <a:rPr lang="en-US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Oliveira, K. M., Breder, C. B., Ponte, E. F., Cordeiro, A. F., Oliveira, M., Gomes, W., Gonçalves, M. F., Gonçalves, G. R., Grecco, L. H., Meggiolaro, E., Silva, J., &amp; López, C. (2022). The accessory heads of the muscles flexor pollicis longus and flexor digitorum profundus (Gantzer muscle) - An anatomical study in Brazilian cadavers.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Morphologie : bulletin de l'Association des anatomistes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106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(352), 37–42. </a:t>
            </a:r>
            <a:r>
              <a:rPr lang="en-US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https://doi.org/10.5115/acb.21.141</a:t>
            </a:r>
            <a:r>
              <a:rPr lang="en-US" u="sng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u="sng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Ioannis, D., Anastasios, K., Konstantinos, N., Lazaros, K., &amp; Georgios, N. (2015). Palmaris Longus Muscle's Prevalence in Different Nations and Interesting Anatomical Variations: Review of the Literature.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Journal of clinical medicine research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(11), 825–830.</a:t>
            </a:r>
            <a:r>
              <a:rPr lang="en-US">
                <a:solidFill>
                  <a:srgbClr val="30303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u="sng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https://doi.org/10.14740/jocmr2243w</a:t>
            </a:r>
            <a:r>
              <a:rPr lang="en-US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Times New Roman"/>
              <a:buAutoNum type="arabicPeriod"/>
            </a:pP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Ito, M. M., Aoki, M., Kida, M. Y., Ishii, S., Kumaki, K., &amp; Tanaka, S. (2001). Length and width of the tendinous portion of the palmaris longus: a cadaver study of adult Japanese.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Journal of hand surgery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26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(4), 706–710.</a:t>
            </a:r>
            <a:r>
              <a:rPr lang="en-US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u="sng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https://doi.org/10.1053/jhsu.2001.26026</a:t>
            </a:r>
            <a:r>
              <a:rPr lang="en-US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/>
          <p:nvPr/>
        </p:nvSpPr>
        <p:spPr>
          <a:xfrm>
            <a:off x="228651" y="3076146"/>
            <a:ext cx="11259123" cy="2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1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4218723" y="2606786"/>
            <a:ext cx="3754554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376518" y="394447"/>
            <a:ext cx="292259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76518" y="1577787"/>
            <a:ext cx="108651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Gantzer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muscle in the forearm is also referred to as accessory head of flexor digitorum superficialis (FDS)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flexor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pollicus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longus (FPL)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or flexor digitorum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profundus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(FDP)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commonly arises from FDS and inserts into FPL or FDP distally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Documented to be present in up to 68% of forearms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cause compression on anterior interosseous nerve (AIN) –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Kiloh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-Nevin Syndrome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376518" y="394447"/>
            <a:ext cx="292259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376525" y="1828200"/>
            <a:ext cx="58890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Palmaris longus (PL) often used for reconstructive hand surgery – no functional deficits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Extensor</a:t>
            </a:r>
            <a:r>
              <a:rPr lang="en-US" sz="2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5,6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Flexor tendon reconstruction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60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 absent in 14.9% of Caucasians in the USA</a:t>
            </a:r>
            <a:r>
              <a:rPr lang="en-US" sz="2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3425" y="1152250"/>
            <a:ext cx="4435875" cy="473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6933700" y="5904250"/>
            <a:ext cx="505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https://plasticsurgerykey.com/single-stage-free-tendon-grafting-for-flexor-tendon-injury-in-fingers/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/>
        </p:nvSpPr>
        <p:spPr>
          <a:xfrm>
            <a:off x="376518" y="394447"/>
            <a:ext cx="209544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557646" y="1666982"/>
            <a:ext cx="11076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purpose of this study is to determine if the Gantzer muscle can be visualized using ultrasound and then harvested as a graft for reconstructive hand surgery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/>
        </p:nvSpPr>
        <p:spPr>
          <a:xfrm>
            <a:off x="376518" y="394447"/>
            <a:ext cx="21531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>
            <a:off x="376525" y="1421400"/>
            <a:ext cx="48312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embalmed and fresh frozen cadaveric forearm pairs (n = 100) 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33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 male, 1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7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 female</a:t>
            </a:r>
            <a:endParaRPr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</a:ext>
              </a:extLst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Average age =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68.78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 years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ultrasound to look for presence of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Gantzer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muscle</a:t>
            </a:r>
            <a:endParaRPr dirty="0"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t="17850"/>
          <a:stretch/>
        </p:blipFill>
        <p:spPr>
          <a:xfrm>
            <a:off x="6084775" y="1239174"/>
            <a:ext cx="4299402" cy="47090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/>
          <p:nvPr/>
        </p:nvSpPr>
        <p:spPr>
          <a:xfrm rot="10800000" flipH="1">
            <a:off x="8539400" y="3432900"/>
            <a:ext cx="575400" cy="321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 txBox="1"/>
          <p:nvPr/>
        </p:nvSpPr>
        <p:spPr>
          <a:xfrm>
            <a:off x="5462375" y="5935325"/>
            <a:ext cx="631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Figure 1. Gantzer muscle tendon visualized on ultrasound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4a23aace9_0_6"/>
          <p:cNvSpPr/>
          <p:nvPr/>
        </p:nvSpPr>
        <p:spPr>
          <a:xfrm>
            <a:off x="146400" y="1106175"/>
            <a:ext cx="11899200" cy="4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g124a23aace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9" y="119780"/>
            <a:ext cx="4148074" cy="553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24a23aace9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352" y="119800"/>
            <a:ext cx="4148074" cy="553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24a23aace9_0_6"/>
          <p:cNvSpPr txBox="1"/>
          <p:nvPr/>
        </p:nvSpPr>
        <p:spPr>
          <a:xfrm>
            <a:off x="146400" y="5771325"/>
            <a:ext cx="545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2.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Gantzer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muscle injected with dye using ultrasound guidance  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24a23aace9_0_6"/>
          <p:cNvSpPr txBox="1"/>
          <p:nvPr/>
        </p:nvSpPr>
        <p:spPr>
          <a:xfrm>
            <a:off x="6197765" y="5725258"/>
            <a:ext cx="451524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Figure 3. Dye injected slightly past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gantzer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muscle into FDP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/>
        </p:nvSpPr>
        <p:spPr>
          <a:xfrm>
            <a:off x="376518" y="394447"/>
            <a:ext cx="21531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/>
          </a:p>
        </p:txBody>
      </p:sp>
      <p:sp>
        <p:nvSpPr>
          <p:cNvPr id="144" name="Google Shape;144;p7"/>
          <p:cNvSpPr txBox="1"/>
          <p:nvPr/>
        </p:nvSpPr>
        <p:spPr>
          <a:xfrm>
            <a:off x="6933700" y="1541925"/>
            <a:ext cx="48597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Dissected to find muscle between intermediate and deep muscle layers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Documented presence, proximal and distal attachments, and relationship with AIN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6933700" y="5316075"/>
            <a:ext cx="4463100" cy="90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4. - </a:t>
            </a:r>
            <a:r>
              <a:rPr lang="en-US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Gantzer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muscle originating from FDS and inserting into FPL</a:t>
            </a:r>
            <a:endParaRPr sz="21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15" y="1457925"/>
            <a:ext cx="6381656" cy="47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 rot="1925947">
            <a:off x="3608154" y="3440083"/>
            <a:ext cx="719252" cy="384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Gantzer</a:t>
            </a:r>
            <a:endParaRPr sz="13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1981275" y="4519075"/>
            <a:ext cx="54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FPL</a:t>
            </a:r>
            <a:endParaRPr sz="13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2437025" y="5275525"/>
            <a:ext cx="54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FDP</a:t>
            </a:r>
            <a:endParaRPr sz="13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6151900" y="4640100"/>
            <a:ext cx="54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FDS</a:t>
            </a:r>
            <a:endParaRPr sz="13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4a23aace9_0_25"/>
          <p:cNvSpPr/>
          <p:nvPr/>
        </p:nvSpPr>
        <p:spPr>
          <a:xfrm>
            <a:off x="146400" y="953775"/>
            <a:ext cx="11899200" cy="4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g124a23aace9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77447" cy="394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24a23aace9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598" y="152400"/>
            <a:ext cx="4662899" cy="622437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24a23aace9_0_25"/>
          <p:cNvSpPr txBox="1"/>
          <p:nvPr/>
        </p:nvSpPr>
        <p:spPr>
          <a:xfrm>
            <a:off x="152400" y="4102325"/>
            <a:ext cx="466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Figure 5. No functional tendon 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124a23aace9_0_25"/>
          <p:cNvSpPr txBox="1"/>
          <p:nvPr/>
        </p:nvSpPr>
        <p:spPr>
          <a:xfrm>
            <a:off x="2928300" y="5540875"/>
            <a:ext cx="4293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Figure 6. Gantzer muscle inserting into FPL with short, thin tendon 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4a23aace9_0_35"/>
          <p:cNvSpPr/>
          <p:nvPr/>
        </p:nvSpPr>
        <p:spPr>
          <a:xfrm>
            <a:off x="146400" y="1106175"/>
            <a:ext cx="11899200" cy="4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g124a23aace9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626" y="127350"/>
            <a:ext cx="7539274" cy="561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124a23aace9_0_35"/>
          <p:cNvSpPr txBox="1"/>
          <p:nvPr/>
        </p:nvSpPr>
        <p:spPr>
          <a:xfrm>
            <a:off x="819325" y="5873950"/>
            <a:ext cx="10362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Calibri"/>
                <a:ea typeface="Calibri"/>
                <a:cs typeface="Calibri"/>
                <a:sym typeface="Calibri"/>
              </a:rPr>
              <a:t>Figure 7. Two Gantzer muscles in one forearm - one attaching to FPL and the other attaching to FDP</a:t>
            </a:r>
            <a:endParaRPr sz="19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1339</Words>
  <Application>Microsoft Macintosh PowerPoint</Application>
  <PresentationFormat>Widescreen</PresentationFormat>
  <Paragraphs>123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Roboto Condensed</vt:lpstr>
      <vt:lpstr>Times New Roman</vt:lpstr>
      <vt:lpstr>Helvetica Neue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Powell, jake</dc:creator>
  <cp:lastModifiedBy>Heitzmann, Kassidy</cp:lastModifiedBy>
  <cp:revision>4</cp:revision>
  <dcterms:created xsi:type="dcterms:W3CDTF">2021-04-12T20:17:19Z</dcterms:created>
  <dcterms:modified xsi:type="dcterms:W3CDTF">2022-04-25T18:55:23Z</dcterms:modified>
</cp:coreProperties>
</file>