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12"/>
  </p:notesMasterIdLst>
  <p:sldIdLst>
    <p:sldId id="270" r:id="rId2"/>
    <p:sldId id="273" r:id="rId3"/>
    <p:sldId id="277" r:id="rId4"/>
    <p:sldId id="278" r:id="rId5"/>
    <p:sldId id="276" r:id="rId6"/>
    <p:sldId id="282" r:id="rId7"/>
    <p:sldId id="287" r:id="rId8"/>
    <p:sldId id="281" r:id="rId9"/>
    <p:sldId id="283"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p:restoredTop sz="95928"/>
  </p:normalViewPr>
  <p:slideViewPr>
    <p:cSldViewPr snapToGrid="0" snapToObjects="1">
      <p:cViewPr varScale="1">
        <p:scale>
          <a:sx n="110" d="100"/>
          <a:sy n="110"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5AA12-C5FB-42F0-94A0-D52EC1857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416387-AFBF-4FBF-908C-3D4982F313FC}">
      <dgm:prSet/>
      <dgm:spPr>
        <a:solidFill>
          <a:schemeClr val="accent1">
            <a:lumMod val="50000"/>
          </a:schemeClr>
        </a:solidFill>
      </dgm:spPr>
      <dgm:t>
        <a:bodyPr/>
        <a:lstStyle/>
        <a:p>
          <a:r>
            <a:rPr lang="en-US" dirty="0"/>
            <a:t>Holospinal Epidural Abscesses (HEAs) are spinal epidural abscesses that run from the cervical spine down to the sacral spine. </a:t>
          </a:r>
        </a:p>
      </dgm:t>
    </dgm:pt>
    <dgm:pt modelId="{000DA3A7-9FD9-4261-B264-3130C7DA2D21}" type="parTrans" cxnId="{4D6CB975-CD35-431F-9AF2-95D56F59501A}">
      <dgm:prSet/>
      <dgm:spPr/>
      <dgm:t>
        <a:bodyPr/>
        <a:lstStyle/>
        <a:p>
          <a:endParaRPr lang="en-US"/>
        </a:p>
      </dgm:t>
    </dgm:pt>
    <dgm:pt modelId="{BFA458D7-901C-4715-9AB0-3EEA27C80DD1}" type="sibTrans" cxnId="{4D6CB975-CD35-431F-9AF2-95D56F59501A}">
      <dgm:prSet/>
      <dgm:spPr/>
      <dgm:t>
        <a:bodyPr/>
        <a:lstStyle/>
        <a:p>
          <a:endParaRPr lang="en-US"/>
        </a:p>
      </dgm:t>
    </dgm:pt>
    <dgm:pt modelId="{5DC27074-DB93-4854-B402-F8CDA5210684}">
      <dgm:prSet/>
      <dgm:spPr>
        <a:solidFill>
          <a:schemeClr val="accent1">
            <a:lumMod val="50000"/>
          </a:schemeClr>
        </a:solidFill>
      </dgm:spPr>
      <dgm:t>
        <a:bodyPr/>
        <a:lstStyle/>
        <a:p>
          <a:r>
            <a:rPr lang="en-US" dirty="0"/>
            <a:t>Characterized by fever, leukocytosis, elevated C-reactive protein, back pain, sensory impairment, and extremity motor weakness.</a:t>
          </a:r>
        </a:p>
      </dgm:t>
    </dgm:pt>
    <dgm:pt modelId="{2BDFF886-2AB0-4525-A857-74943626D824}" type="parTrans" cxnId="{E2974848-B142-4B96-ADA0-6DBE21FCB07F}">
      <dgm:prSet/>
      <dgm:spPr/>
      <dgm:t>
        <a:bodyPr/>
        <a:lstStyle/>
        <a:p>
          <a:endParaRPr lang="en-US"/>
        </a:p>
      </dgm:t>
    </dgm:pt>
    <dgm:pt modelId="{D4E72A84-3084-41DD-B92D-A72813E9778A}" type="sibTrans" cxnId="{E2974848-B142-4B96-ADA0-6DBE21FCB07F}">
      <dgm:prSet/>
      <dgm:spPr/>
      <dgm:t>
        <a:bodyPr/>
        <a:lstStyle/>
        <a:p>
          <a:endParaRPr lang="en-US"/>
        </a:p>
      </dgm:t>
    </dgm:pt>
    <dgm:pt modelId="{4A5DB98F-815A-4A6C-A94C-1CC5FE57F85B}">
      <dgm:prSet/>
      <dgm:spPr>
        <a:solidFill>
          <a:schemeClr val="accent1">
            <a:lumMod val="50000"/>
          </a:schemeClr>
        </a:solidFill>
      </dgm:spPr>
      <dgm:t>
        <a:bodyPr/>
        <a:lstStyle/>
        <a:p>
          <a:r>
            <a:rPr lang="en-US" dirty="0"/>
            <a:t>Broad spectrum antibiotics are first line treatment. If neurological symptoms are present immediate surgical decompression of the spine is indicated. </a:t>
          </a:r>
        </a:p>
      </dgm:t>
    </dgm:pt>
    <dgm:pt modelId="{6BEE12FC-9CF5-4C33-99FB-54BF9014F80A}" type="parTrans" cxnId="{E02EF506-268F-42FD-AFC9-091F6B209AE8}">
      <dgm:prSet/>
      <dgm:spPr/>
      <dgm:t>
        <a:bodyPr/>
        <a:lstStyle/>
        <a:p>
          <a:endParaRPr lang="en-US"/>
        </a:p>
      </dgm:t>
    </dgm:pt>
    <dgm:pt modelId="{0156874C-5867-4893-B7EA-6598D94B20D1}" type="sibTrans" cxnId="{E02EF506-268F-42FD-AFC9-091F6B209AE8}">
      <dgm:prSet/>
      <dgm:spPr/>
      <dgm:t>
        <a:bodyPr/>
        <a:lstStyle/>
        <a:p>
          <a:endParaRPr lang="en-US"/>
        </a:p>
      </dgm:t>
    </dgm:pt>
    <dgm:pt modelId="{C918A19D-9A8D-9245-847C-30648C90788E}" type="pres">
      <dgm:prSet presAssocID="{15F5AA12-C5FB-42F0-94A0-D52EC185795A}" presName="linear" presStyleCnt="0">
        <dgm:presLayoutVars>
          <dgm:animLvl val="lvl"/>
          <dgm:resizeHandles val="exact"/>
        </dgm:presLayoutVars>
      </dgm:prSet>
      <dgm:spPr/>
    </dgm:pt>
    <dgm:pt modelId="{8B5D3535-497C-D84D-8166-0264E47CE54F}" type="pres">
      <dgm:prSet presAssocID="{55416387-AFBF-4FBF-908C-3D4982F313FC}" presName="parentText" presStyleLbl="node1" presStyleIdx="0" presStyleCnt="3">
        <dgm:presLayoutVars>
          <dgm:chMax val="0"/>
          <dgm:bulletEnabled val="1"/>
        </dgm:presLayoutVars>
      </dgm:prSet>
      <dgm:spPr/>
    </dgm:pt>
    <dgm:pt modelId="{F881778D-00BC-564E-A412-0E27A98D6CCC}" type="pres">
      <dgm:prSet presAssocID="{BFA458D7-901C-4715-9AB0-3EEA27C80DD1}" presName="spacer" presStyleCnt="0"/>
      <dgm:spPr/>
    </dgm:pt>
    <dgm:pt modelId="{AC35D4A5-65FA-1F4F-BF4C-74F98E0637DD}" type="pres">
      <dgm:prSet presAssocID="{5DC27074-DB93-4854-B402-F8CDA5210684}" presName="parentText" presStyleLbl="node1" presStyleIdx="1" presStyleCnt="3">
        <dgm:presLayoutVars>
          <dgm:chMax val="0"/>
          <dgm:bulletEnabled val="1"/>
        </dgm:presLayoutVars>
      </dgm:prSet>
      <dgm:spPr/>
    </dgm:pt>
    <dgm:pt modelId="{8BDBE1B2-CA93-2345-8719-B33382F6E85C}" type="pres">
      <dgm:prSet presAssocID="{D4E72A84-3084-41DD-B92D-A72813E9778A}" presName="spacer" presStyleCnt="0"/>
      <dgm:spPr/>
    </dgm:pt>
    <dgm:pt modelId="{B18C6756-2C60-B746-A217-9629420FBF46}" type="pres">
      <dgm:prSet presAssocID="{4A5DB98F-815A-4A6C-A94C-1CC5FE57F85B}" presName="parentText" presStyleLbl="node1" presStyleIdx="2" presStyleCnt="3" custScaleY="101107">
        <dgm:presLayoutVars>
          <dgm:chMax val="0"/>
          <dgm:bulletEnabled val="1"/>
        </dgm:presLayoutVars>
      </dgm:prSet>
      <dgm:spPr/>
    </dgm:pt>
  </dgm:ptLst>
  <dgm:cxnLst>
    <dgm:cxn modelId="{E02EF506-268F-42FD-AFC9-091F6B209AE8}" srcId="{15F5AA12-C5FB-42F0-94A0-D52EC185795A}" destId="{4A5DB98F-815A-4A6C-A94C-1CC5FE57F85B}" srcOrd="2" destOrd="0" parTransId="{6BEE12FC-9CF5-4C33-99FB-54BF9014F80A}" sibTransId="{0156874C-5867-4893-B7EA-6598D94B20D1}"/>
    <dgm:cxn modelId="{F445A93E-B972-DD48-B183-766629D43171}" type="presOf" srcId="{55416387-AFBF-4FBF-908C-3D4982F313FC}" destId="{8B5D3535-497C-D84D-8166-0264E47CE54F}" srcOrd="0" destOrd="0" presId="urn:microsoft.com/office/officeart/2005/8/layout/vList2"/>
    <dgm:cxn modelId="{E2974848-B142-4B96-ADA0-6DBE21FCB07F}" srcId="{15F5AA12-C5FB-42F0-94A0-D52EC185795A}" destId="{5DC27074-DB93-4854-B402-F8CDA5210684}" srcOrd="1" destOrd="0" parTransId="{2BDFF886-2AB0-4525-A857-74943626D824}" sibTransId="{D4E72A84-3084-41DD-B92D-A72813E9778A}"/>
    <dgm:cxn modelId="{F4AF0869-1A9B-2F44-80DC-B5AA65B9EAF6}" type="presOf" srcId="{15F5AA12-C5FB-42F0-94A0-D52EC185795A}" destId="{C918A19D-9A8D-9245-847C-30648C90788E}" srcOrd="0" destOrd="0" presId="urn:microsoft.com/office/officeart/2005/8/layout/vList2"/>
    <dgm:cxn modelId="{4D6CB975-CD35-431F-9AF2-95D56F59501A}" srcId="{15F5AA12-C5FB-42F0-94A0-D52EC185795A}" destId="{55416387-AFBF-4FBF-908C-3D4982F313FC}" srcOrd="0" destOrd="0" parTransId="{000DA3A7-9FD9-4261-B264-3130C7DA2D21}" sibTransId="{BFA458D7-901C-4715-9AB0-3EEA27C80DD1}"/>
    <dgm:cxn modelId="{E2029B80-5FF1-0D47-9C79-100101D8DE98}" type="presOf" srcId="{5DC27074-DB93-4854-B402-F8CDA5210684}" destId="{AC35D4A5-65FA-1F4F-BF4C-74F98E0637DD}" srcOrd="0" destOrd="0" presId="urn:microsoft.com/office/officeart/2005/8/layout/vList2"/>
    <dgm:cxn modelId="{80B998A7-3CC3-6F41-8C8F-4512FD4B3D2C}" type="presOf" srcId="{4A5DB98F-815A-4A6C-A94C-1CC5FE57F85B}" destId="{B18C6756-2C60-B746-A217-9629420FBF46}" srcOrd="0" destOrd="0" presId="urn:microsoft.com/office/officeart/2005/8/layout/vList2"/>
    <dgm:cxn modelId="{B5E9CBD7-25E1-DB4F-8282-FCC063DC10F9}" type="presParOf" srcId="{C918A19D-9A8D-9245-847C-30648C90788E}" destId="{8B5D3535-497C-D84D-8166-0264E47CE54F}" srcOrd="0" destOrd="0" presId="urn:microsoft.com/office/officeart/2005/8/layout/vList2"/>
    <dgm:cxn modelId="{DDFB9408-1729-794A-8892-ABAA5B466F36}" type="presParOf" srcId="{C918A19D-9A8D-9245-847C-30648C90788E}" destId="{F881778D-00BC-564E-A412-0E27A98D6CCC}" srcOrd="1" destOrd="0" presId="urn:microsoft.com/office/officeart/2005/8/layout/vList2"/>
    <dgm:cxn modelId="{4EA88F51-746B-A54B-9342-5EB1CFA8D288}" type="presParOf" srcId="{C918A19D-9A8D-9245-847C-30648C90788E}" destId="{AC35D4A5-65FA-1F4F-BF4C-74F98E0637DD}" srcOrd="2" destOrd="0" presId="urn:microsoft.com/office/officeart/2005/8/layout/vList2"/>
    <dgm:cxn modelId="{8999E46A-32D5-284F-8C91-851E272AF423}" type="presParOf" srcId="{C918A19D-9A8D-9245-847C-30648C90788E}" destId="{8BDBE1B2-CA93-2345-8719-B33382F6E85C}" srcOrd="3" destOrd="0" presId="urn:microsoft.com/office/officeart/2005/8/layout/vList2"/>
    <dgm:cxn modelId="{91B7FBDE-E2CA-F544-8DA5-9AF5DA4B75F8}" type="presParOf" srcId="{C918A19D-9A8D-9245-847C-30648C90788E}" destId="{B18C6756-2C60-B746-A217-9629420FBF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F5AA12-C5FB-42F0-94A0-D52EC1857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416387-AFBF-4FBF-908C-3D4982F313FC}">
      <dgm:prSet/>
      <dgm:spPr>
        <a:solidFill>
          <a:schemeClr val="accent1">
            <a:lumMod val="50000"/>
          </a:schemeClr>
        </a:solidFill>
      </dgm:spPr>
      <dgm:t>
        <a:bodyPr/>
        <a:lstStyle/>
        <a:p>
          <a:r>
            <a:rPr lang="en-US" dirty="0"/>
            <a:t>A 60-year-old male admitted to the hospital for fever, neck pain, and altered mental status.</a:t>
          </a:r>
        </a:p>
      </dgm:t>
    </dgm:pt>
    <dgm:pt modelId="{000DA3A7-9FD9-4261-B264-3130C7DA2D21}" type="parTrans" cxnId="{4D6CB975-CD35-431F-9AF2-95D56F59501A}">
      <dgm:prSet/>
      <dgm:spPr/>
      <dgm:t>
        <a:bodyPr/>
        <a:lstStyle/>
        <a:p>
          <a:endParaRPr lang="en-US"/>
        </a:p>
      </dgm:t>
    </dgm:pt>
    <dgm:pt modelId="{BFA458D7-901C-4715-9AB0-3EEA27C80DD1}" type="sibTrans" cxnId="{4D6CB975-CD35-431F-9AF2-95D56F59501A}">
      <dgm:prSet/>
      <dgm:spPr/>
      <dgm:t>
        <a:bodyPr/>
        <a:lstStyle/>
        <a:p>
          <a:endParaRPr lang="en-US"/>
        </a:p>
      </dgm:t>
    </dgm:pt>
    <dgm:pt modelId="{5DC27074-DB93-4854-B402-F8CDA5210684}">
      <dgm:prSet/>
      <dgm:spPr>
        <a:solidFill>
          <a:schemeClr val="accent1">
            <a:lumMod val="50000"/>
          </a:schemeClr>
        </a:solidFill>
      </dgm:spPr>
      <dgm:t>
        <a:bodyPr/>
        <a:lstStyle/>
        <a:p>
          <a:r>
            <a:rPr lang="en-US" dirty="0"/>
            <a:t>Past medical history of alcohol and intravenous (IV) drug abuse.</a:t>
          </a:r>
        </a:p>
      </dgm:t>
    </dgm:pt>
    <dgm:pt modelId="{2BDFF886-2AB0-4525-A857-74943626D824}" type="parTrans" cxnId="{E2974848-B142-4B96-ADA0-6DBE21FCB07F}">
      <dgm:prSet/>
      <dgm:spPr/>
      <dgm:t>
        <a:bodyPr/>
        <a:lstStyle/>
        <a:p>
          <a:endParaRPr lang="en-US"/>
        </a:p>
      </dgm:t>
    </dgm:pt>
    <dgm:pt modelId="{D4E72A84-3084-41DD-B92D-A72813E9778A}" type="sibTrans" cxnId="{E2974848-B142-4B96-ADA0-6DBE21FCB07F}">
      <dgm:prSet/>
      <dgm:spPr/>
      <dgm:t>
        <a:bodyPr/>
        <a:lstStyle/>
        <a:p>
          <a:endParaRPr lang="en-US"/>
        </a:p>
      </dgm:t>
    </dgm:pt>
    <dgm:pt modelId="{4A5DB98F-815A-4A6C-A94C-1CC5FE57F85B}">
      <dgm:prSet/>
      <dgm:spPr>
        <a:solidFill>
          <a:schemeClr val="accent1">
            <a:lumMod val="50000"/>
          </a:schemeClr>
        </a:solidFill>
      </dgm:spPr>
      <dgm:t>
        <a:bodyPr/>
        <a:lstStyle/>
        <a:p>
          <a:r>
            <a:rPr lang="en-US" dirty="0"/>
            <a:t>Upon admission his mental and respiratory status continued to decline and he became hypoxic requiring intubation. </a:t>
          </a:r>
        </a:p>
      </dgm:t>
    </dgm:pt>
    <dgm:pt modelId="{6BEE12FC-9CF5-4C33-99FB-54BF9014F80A}" type="parTrans" cxnId="{E02EF506-268F-42FD-AFC9-091F6B209AE8}">
      <dgm:prSet/>
      <dgm:spPr/>
      <dgm:t>
        <a:bodyPr/>
        <a:lstStyle/>
        <a:p>
          <a:endParaRPr lang="en-US"/>
        </a:p>
      </dgm:t>
    </dgm:pt>
    <dgm:pt modelId="{0156874C-5867-4893-B7EA-6598D94B20D1}" type="sibTrans" cxnId="{E02EF506-268F-42FD-AFC9-091F6B209AE8}">
      <dgm:prSet/>
      <dgm:spPr/>
      <dgm:t>
        <a:bodyPr/>
        <a:lstStyle/>
        <a:p>
          <a:endParaRPr lang="en-US"/>
        </a:p>
      </dgm:t>
    </dgm:pt>
    <dgm:pt modelId="{C918A19D-9A8D-9245-847C-30648C90788E}" type="pres">
      <dgm:prSet presAssocID="{15F5AA12-C5FB-42F0-94A0-D52EC185795A}" presName="linear" presStyleCnt="0">
        <dgm:presLayoutVars>
          <dgm:animLvl val="lvl"/>
          <dgm:resizeHandles val="exact"/>
        </dgm:presLayoutVars>
      </dgm:prSet>
      <dgm:spPr/>
    </dgm:pt>
    <dgm:pt modelId="{8B5D3535-497C-D84D-8166-0264E47CE54F}" type="pres">
      <dgm:prSet presAssocID="{55416387-AFBF-4FBF-908C-3D4982F313FC}" presName="parentText" presStyleLbl="node1" presStyleIdx="0" presStyleCnt="3">
        <dgm:presLayoutVars>
          <dgm:chMax val="0"/>
          <dgm:bulletEnabled val="1"/>
        </dgm:presLayoutVars>
      </dgm:prSet>
      <dgm:spPr/>
    </dgm:pt>
    <dgm:pt modelId="{F881778D-00BC-564E-A412-0E27A98D6CCC}" type="pres">
      <dgm:prSet presAssocID="{BFA458D7-901C-4715-9AB0-3EEA27C80DD1}" presName="spacer" presStyleCnt="0"/>
      <dgm:spPr/>
    </dgm:pt>
    <dgm:pt modelId="{AC35D4A5-65FA-1F4F-BF4C-74F98E0637DD}" type="pres">
      <dgm:prSet presAssocID="{5DC27074-DB93-4854-B402-F8CDA5210684}" presName="parentText" presStyleLbl="node1" presStyleIdx="1" presStyleCnt="3">
        <dgm:presLayoutVars>
          <dgm:chMax val="0"/>
          <dgm:bulletEnabled val="1"/>
        </dgm:presLayoutVars>
      </dgm:prSet>
      <dgm:spPr/>
    </dgm:pt>
    <dgm:pt modelId="{8BDBE1B2-CA93-2345-8719-B33382F6E85C}" type="pres">
      <dgm:prSet presAssocID="{D4E72A84-3084-41DD-B92D-A72813E9778A}" presName="spacer" presStyleCnt="0"/>
      <dgm:spPr/>
    </dgm:pt>
    <dgm:pt modelId="{B18C6756-2C60-B746-A217-9629420FBF46}" type="pres">
      <dgm:prSet presAssocID="{4A5DB98F-815A-4A6C-A94C-1CC5FE57F85B}" presName="parentText" presStyleLbl="node1" presStyleIdx="2" presStyleCnt="3">
        <dgm:presLayoutVars>
          <dgm:chMax val="0"/>
          <dgm:bulletEnabled val="1"/>
        </dgm:presLayoutVars>
      </dgm:prSet>
      <dgm:spPr/>
    </dgm:pt>
  </dgm:ptLst>
  <dgm:cxnLst>
    <dgm:cxn modelId="{E02EF506-268F-42FD-AFC9-091F6B209AE8}" srcId="{15F5AA12-C5FB-42F0-94A0-D52EC185795A}" destId="{4A5DB98F-815A-4A6C-A94C-1CC5FE57F85B}" srcOrd="2" destOrd="0" parTransId="{6BEE12FC-9CF5-4C33-99FB-54BF9014F80A}" sibTransId="{0156874C-5867-4893-B7EA-6598D94B20D1}"/>
    <dgm:cxn modelId="{F445A93E-B972-DD48-B183-766629D43171}" type="presOf" srcId="{55416387-AFBF-4FBF-908C-3D4982F313FC}" destId="{8B5D3535-497C-D84D-8166-0264E47CE54F}" srcOrd="0" destOrd="0" presId="urn:microsoft.com/office/officeart/2005/8/layout/vList2"/>
    <dgm:cxn modelId="{E2974848-B142-4B96-ADA0-6DBE21FCB07F}" srcId="{15F5AA12-C5FB-42F0-94A0-D52EC185795A}" destId="{5DC27074-DB93-4854-B402-F8CDA5210684}" srcOrd="1" destOrd="0" parTransId="{2BDFF886-2AB0-4525-A857-74943626D824}" sibTransId="{D4E72A84-3084-41DD-B92D-A72813E9778A}"/>
    <dgm:cxn modelId="{F4AF0869-1A9B-2F44-80DC-B5AA65B9EAF6}" type="presOf" srcId="{15F5AA12-C5FB-42F0-94A0-D52EC185795A}" destId="{C918A19D-9A8D-9245-847C-30648C90788E}" srcOrd="0" destOrd="0" presId="urn:microsoft.com/office/officeart/2005/8/layout/vList2"/>
    <dgm:cxn modelId="{4D6CB975-CD35-431F-9AF2-95D56F59501A}" srcId="{15F5AA12-C5FB-42F0-94A0-D52EC185795A}" destId="{55416387-AFBF-4FBF-908C-3D4982F313FC}" srcOrd="0" destOrd="0" parTransId="{000DA3A7-9FD9-4261-B264-3130C7DA2D21}" sibTransId="{BFA458D7-901C-4715-9AB0-3EEA27C80DD1}"/>
    <dgm:cxn modelId="{E2029B80-5FF1-0D47-9C79-100101D8DE98}" type="presOf" srcId="{5DC27074-DB93-4854-B402-F8CDA5210684}" destId="{AC35D4A5-65FA-1F4F-BF4C-74F98E0637DD}" srcOrd="0" destOrd="0" presId="urn:microsoft.com/office/officeart/2005/8/layout/vList2"/>
    <dgm:cxn modelId="{80B998A7-3CC3-6F41-8C8F-4512FD4B3D2C}" type="presOf" srcId="{4A5DB98F-815A-4A6C-A94C-1CC5FE57F85B}" destId="{B18C6756-2C60-B746-A217-9629420FBF46}" srcOrd="0" destOrd="0" presId="urn:microsoft.com/office/officeart/2005/8/layout/vList2"/>
    <dgm:cxn modelId="{B5E9CBD7-25E1-DB4F-8282-FCC063DC10F9}" type="presParOf" srcId="{C918A19D-9A8D-9245-847C-30648C90788E}" destId="{8B5D3535-497C-D84D-8166-0264E47CE54F}" srcOrd="0" destOrd="0" presId="urn:microsoft.com/office/officeart/2005/8/layout/vList2"/>
    <dgm:cxn modelId="{DDFB9408-1729-794A-8892-ABAA5B466F36}" type="presParOf" srcId="{C918A19D-9A8D-9245-847C-30648C90788E}" destId="{F881778D-00BC-564E-A412-0E27A98D6CCC}" srcOrd="1" destOrd="0" presId="urn:microsoft.com/office/officeart/2005/8/layout/vList2"/>
    <dgm:cxn modelId="{4EA88F51-746B-A54B-9342-5EB1CFA8D288}" type="presParOf" srcId="{C918A19D-9A8D-9245-847C-30648C90788E}" destId="{AC35D4A5-65FA-1F4F-BF4C-74F98E0637DD}" srcOrd="2" destOrd="0" presId="urn:microsoft.com/office/officeart/2005/8/layout/vList2"/>
    <dgm:cxn modelId="{8999E46A-32D5-284F-8C91-851E272AF423}" type="presParOf" srcId="{C918A19D-9A8D-9245-847C-30648C90788E}" destId="{8BDBE1B2-CA93-2345-8719-B33382F6E85C}" srcOrd="3" destOrd="0" presId="urn:microsoft.com/office/officeart/2005/8/layout/vList2"/>
    <dgm:cxn modelId="{91B7FBDE-E2CA-F544-8DA5-9AF5DA4B75F8}" type="presParOf" srcId="{C918A19D-9A8D-9245-847C-30648C90788E}" destId="{B18C6756-2C60-B746-A217-9629420FBF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D2C8B-A113-43A8-8D20-6EF9787811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8A8DB5E-E925-44CB-B8C4-8D123CCC1043}">
      <dgm:prSet custT="1"/>
      <dgm:spPr>
        <a:solidFill>
          <a:schemeClr val="accent1">
            <a:lumMod val="50000"/>
          </a:schemeClr>
        </a:solidFill>
      </dgm:spPr>
      <dgm:t>
        <a:bodyPr/>
        <a:lstStyle/>
        <a:p>
          <a:r>
            <a:rPr lang="en-US" sz="1600" dirty="0"/>
            <a:t>Skip laminectomies of the the thoracic spine at T4 and T10 were performed.</a:t>
          </a:r>
        </a:p>
      </dgm:t>
    </dgm:pt>
    <dgm:pt modelId="{5EE25E5D-338E-45B6-99FD-CD9A48E46BF3}" type="parTrans" cxnId="{0DD3F50B-1544-4255-A19D-71CC50051B3E}">
      <dgm:prSet/>
      <dgm:spPr/>
      <dgm:t>
        <a:bodyPr/>
        <a:lstStyle/>
        <a:p>
          <a:endParaRPr lang="en-US"/>
        </a:p>
      </dgm:t>
    </dgm:pt>
    <dgm:pt modelId="{253C7C6D-A525-4006-8AFA-F1A1CA9A2942}" type="sibTrans" cxnId="{0DD3F50B-1544-4255-A19D-71CC50051B3E}">
      <dgm:prSet/>
      <dgm:spPr/>
      <dgm:t>
        <a:bodyPr/>
        <a:lstStyle/>
        <a:p>
          <a:endParaRPr lang="en-US"/>
        </a:p>
      </dgm:t>
    </dgm:pt>
    <dgm:pt modelId="{C1F4441B-43FF-46D2-BF95-9326638296F1}">
      <dgm:prSet custT="1"/>
      <dgm:spPr>
        <a:solidFill>
          <a:schemeClr val="accent1">
            <a:lumMod val="50000"/>
          </a:schemeClr>
        </a:solidFill>
      </dgm:spPr>
      <dgm:t>
        <a:bodyPr/>
        <a:lstStyle/>
        <a:p>
          <a:r>
            <a:rPr lang="en-US" sz="1600" dirty="0"/>
            <a:t>Following the laminectomies pediatric feeding tubes were directed cranially and caudally through the T4 and T10 laminectomy sites. </a:t>
          </a:r>
        </a:p>
      </dgm:t>
    </dgm:pt>
    <dgm:pt modelId="{B18CE0E2-21A0-4D16-9AEB-1B9B03566CB9}" type="parTrans" cxnId="{CF421AD1-378F-4E5F-9421-9EF6B1E213B2}">
      <dgm:prSet/>
      <dgm:spPr/>
      <dgm:t>
        <a:bodyPr/>
        <a:lstStyle/>
        <a:p>
          <a:endParaRPr lang="en-US"/>
        </a:p>
      </dgm:t>
    </dgm:pt>
    <dgm:pt modelId="{50CF6EF5-C0D0-4093-88BE-1CCBEF5DF825}" type="sibTrans" cxnId="{CF421AD1-378F-4E5F-9421-9EF6B1E213B2}">
      <dgm:prSet/>
      <dgm:spPr/>
      <dgm:t>
        <a:bodyPr/>
        <a:lstStyle/>
        <a:p>
          <a:endParaRPr lang="en-US"/>
        </a:p>
      </dgm:t>
    </dgm:pt>
    <dgm:pt modelId="{9F764BDD-744C-4106-AABF-C8A4BA424228}">
      <dgm:prSet custT="1"/>
      <dgm:spPr>
        <a:solidFill>
          <a:schemeClr val="accent1">
            <a:lumMod val="50000"/>
          </a:schemeClr>
        </a:solidFill>
      </dgm:spPr>
      <dgm:t>
        <a:bodyPr/>
        <a:lstStyle/>
        <a:p>
          <a:r>
            <a:rPr lang="en-US" sz="1600" dirty="0"/>
            <a:t>Aspiration of purulent fluid from the spine was performed and sent for culture.</a:t>
          </a:r>
        </a:p>
      </dgm:t>
    </dgm:pt>
    <dgm:pt modelId="{211A6A1D-F9C0-4D02-811D-C430DFFB721B}" type="parTrans" cxnId="{F7A1C5CF-9DB9-4E28-8161-24BDC677CB99}">
      <dgm:prSet/>
      <dgm:spPr/>
      <dgm:t>
        <a:bodyPr/>
        <a:lstStyle/>
        <a:p>
          <a:endParaRPr lang="en-US"/>
        </a:p>
      </dgm:t>
    </dgm:pt>
    <dgm:pt modelId="{AFCEAC7A-D7D1-4495-A876-ECF1399AFC99}" type="sibTrans" cxnId="{F7A1C5CF-9DB9-4E28-8161-24BDC677CB99}">
      <dgm:prSet/>
      <dgm:spPr/>
      <dgm:t>
        <a:bodyPr/>
        <a:lstStyle/>
        <a:p>
          <a:endParaRPr lang="en-US"/>
        </a:p>
      </dgm:t>
    </dgm:pt>
    <dgm:pt modelId="{F62A7CA3-7BEC-4A1D-B1C4-5AE9F9B4884D}">
      <dgm:prSet custT="1"/>
      <dgm:spPr>
        <a:solidFill>
          <a:schemeClr val="accent1">
            <a:lumMod val="50000"/>
          </a:schemeClr>
        </a:solidFill>
      </dgm:spPr>
      <dgm:t>
        <a:bodyPr/>
        <a:lstStyle/>
        <a:p>
          <a:r>
            <a:rPr lang="en-US" sz="1600" dirty="0"/>
            <a:t>Irrigation was then performed in a similar fashion using a debridement antibiotic solution along the entire length of the spine</a:t>
          </a:r>
        </a:p>
      </dgm:t>
    </dgm:pt>
    <dgm:pt modelId="{2A30A512-AF51-4F5D-8845-B123D0E5AFD7}" type="parTrans" cxnId="{03CA0910-E75B-4558-8392-6680697B8FE8}">
      <dgm:prSet/>
      <dgm:spPr/>
      <dgm:t>
        <a:bodyPr/>
        <a:lstStyle/>
        <a:p>
          <a:endParaRPr lang="en-US"/>
        </a:p>
      </dgm:t>
    </dgm:pt>
    <dgm:pt modelId="{0FDBAF3D-06AE-4FA4-A9F7-656E2BDF1A5F}" type="sibTrans" cxnId="{03CA0910-E75B-4558-8392-6680697B8FE8}">
      <dgm:prSet/>
      <dgm:spPr/>
      <dgm:t>
        <a:bodyPr/>
        <a:lstStyle/>
        <a:p>
          <a:endParaRPr lang="en-US"/>
        </a:p>
      </dgm:t>
    </dgm:pt>
    <dgm:pt modelId="{D566DDBB-1EB0-254E-8CED-85C27613B743}" type="pres">
      <dgm:prSet presAssocID="{ECCD2C8B-A113-43A8-8D20-6EF9787811A2}" presName="outerComposite" presStyleCnt="0">
        <dgm:presLayoutVars>
          <dgm:chMax val="5"/>
          <dgm:dir/>
          <dgm:resizeHandles val="exact"/>
        </dgm:presLayoutVars>
      </dgm:prSet>
      <dgm:spPr/>
    </dgm:pt>
    <dgm:pt modelId="{41A108E5-74B5-3B40-9A64-1FA3E1752D8A}" type="pres">
      <dgm:prSet presAssocID="{ECCD2C8B-A113-43A8-8D20-6EF9787811A2}" presName="dummyMaxCanvas" presStyleCnt="0">
        <dgm:presLayoutVars/>
      </dgm:prSet>
      <dgm:spPr/>
    </dgm:pt>
    <dgm:pt modelId="{92611314-409E-E044-910E-7C292E627682}" type="pres">
      <dgm:prSet presAssocID="{ECCD2C8B-A113-43A8-8D20-6EF9787811A2}" presName="FourNodes_1" presStyleLbl="node1" presStyleIdx="0" presStyleCnt="4">
        <dgm:presLayoutVars>
          <dgm:bulletEnabled val="1"/>
        </dgm:presLayoutVars>
      </dgm:prSet>
      <dgm:spPr/>
    </dgm:pt>
    <dgm:pt modelId="{FBBAA048-7441-554A-A346-A4D529901AEF}" type="pres">
      <dgm:prSet presAssocID="{ECCD2C8B-A113-43A8-8D20-6EF9787811A2}" presName="FourNodes_2" presStyleLbl="node1" presStyleIdx="1" presStyleCnt="4">
        <dgm:presLayoutVars>
          <dgm:bulletEnabled val="1"/>
        </dgm:presLayoutVars>
      </dgm:prSet>
      <dgm:spPr/>
    </dgm:pt>
    <dgm:pt modelId="{8700A669-E4A2-0145-A842-DEA6A250C9AF}" type="pres">
      <dgm:prSet presAssocID="{ECCD2C8B-A113-43A8-8D20-6EF9787811A2}" presName="FourNodes_3" presStyleLbl="node1" presStyleIdx="2" presStyleCnt="4">
        <dgm:presLayoutVars>
          <dgm:bulletEnabled val="1"/>
        </dgm:presLayoutVars>
      </dgm:prSet>
      <dgm:spPr/>
    </dgm:pt>
    <dgm:pt modelId="{CC953062-358B-AE4A-8DF8-E4C821764E88}" type="pres">
      <dgm:prSet presAssocID="{ECCD2C8B-A113-43A8-8D20-6EF9787811A2}" presName="FourNodes_4" presStyleLbl="node1" presStyleIdx="3" presStyleCnt="4">
        <dgm:presLayoutVars>
          <dgm:bulletEnabled val="1"/>
        </dgm:presLayoutVars>
      </dgm:prSet>
      <dgm:spPr/>
    </dgm:pt>
    <dgm:pt modelId="{9ED6F06B-A339-304E-8961-A1EF0B670568}" type="pres">
      <dgm:prSet presAssocID="{ECCD2C8B-A113-43A8-8D20-6EF9787811A2}" presName="FourConn_1-2" presStyleLbl="fgAccFollowNode1" presStyleIdx="0" presStyleCnt="3">
        <dgm:presLayoutVars>
          <dgm:bulletEnabled val="1"/>
        </dgm:presLayoutVars>
      </dgm:prSet>
      <dgm:spPr/>
    </dgm:pt>
    <dgm:pt modelId="{60522BEC-BBBB-454F-9388-4C623C8459C6}" type="pres">
      <dgm:prSet presAssocID="{ECCD2C8B-A113-43A8-8D20-6EF9787811A2}" presName="FourConn_2-3" presStyleLbl="fgAccFollowNode1" presStyleIdx="1" presStyleCnt="3">
        <dgm:presLayoutVars>
          <dgm:bulletEnabled val="1"/>
        </dgm:presLayoutVars>
      </dgm:prSet>
      <dgm:spPr/>
    </dgm:pt>
    <dgm:pt modelId="{99BF3A83-64CF-5348-9012-6FD2FA8CC2C6}" type="pres">
      <dgm:prSet presAssocID="{ECCD2C8B-A113-43A8-8D20-6EF9787811A2}" presName="FourConn_3-4" presStyleLbl="fgAccFollowNode1" presStyleIdx="2" presStyleCnt="3">
        <dgm:presLayoutVars>
          <dgm:bulletEnabled val="1"/>
        </dgm:presLayoutVars>
      </dgm:prSet>
      <dgm:spPr/>
    </dgm:pt>
    <dgm:pt modelId="{EA19161D-B483-6241-B6FD-B56230557799}" type="pres">
      <dgm:prSet presAssocID="{ECCD2C8B-A113-43A8-8D20-6EF9787811A2}" presName="FourNodes_1_text" presStyleLbl="node1" presStyleIdx="3" presStyleCnt="4">
        <dgm:presLayoutVars>
          <dgm:bulletEnabled val="1"/>
        </dgm:presLayoutVars>
      </dgm:prSet>
      <dgm:spPr/>
    </dgm:pt>
    <dgm:pt modelId="{F73B4E8D-BAB0-B846-8FEB-9D8B6AC87999}" type="pres">
      <dgm:prSet presAssocID="{ECCD2C8B-A113-43A8-8D20-6EF9787811A2}" presName="FourNodes_2_text" presStyleLbl="node1" presStyleIdx="3" presStyleCnt="4">
        <dgm:presLayoutVars>
          <dgm:bulletEnabled val="1"/>
        </dgm:presLayoutVars>
      </dgm:prSet>
      <dgm:spPr/>
    </dgm:pt>
    <dgm:pt modelId="{2FFB6F74-E945-7640-AEAA-49611849F7C1}" type="pres">
      <dgm:prSet presAssocID="{ECCD2C8B-A113-43A8-8D20-6EF9787811A2}" presName="FourNodes_3_text" presStyleLbl="node1" presStyleIdx="3" presStyleCnt="4">
        <dgm:presLayoutVars>
          <dgm:bulletEnabled val="1"/>
        </dgm:presLayoutVars>
      </dgm:prSet>
      <dgm:spPr/>
    </dgm:pt>
    <dgm:pt modelId="{DF11D8D6-109A-7847-BA79-9FF21840A95D}" type="pres">
      <dgm:prSet presAssocID="{ECCD2C8B-A113-43A8-8D20-6EF9787811A2}" presName="FourNodes_4_text" presStyleLbl="node1" presStyleIdx="3" presStyleCnt="4">
        <dgm:presLayoutVars>
          <dgm:bulletEnabled val="1"/>
        </dgm:presLayoutVars>
      </dgm:prSet>
      <dgm:spPr/>
    </dgm:pt>
  </dgm:ptLst>
  <dgm:cxnLst>
    <dgm:cxn modelId="{258C3B08-5308-3040-819C-F2795E687E44}" type="presOf" srcId="{F62A7CA3-7BEC-4A1D-B1C4-5AE9F9B4884D}" destId="{DF11D8D6-109A-7847-BA79-9FF21840A95D}" srcOrd="1" destOrd="0" presId="urn:microsoft.com/office/officeart/2005/8/layout/vProcess5"/>
    <dgm:cxn modelId="{0DD3F50B-1544-4255-A19D-71CC50051B3E}" srcId="{ECCD2C8B-A113-43A8-8D20-6EF9787811A2}" destId="{D8A8DB5E-E925-44CB-B8C4-8D123CCC1043}" srcOrd="0" destOrd="0" parTransId="{5EE25E5D-338E-45B6-99FD-CD9A48E46BF3}" sibTransId="{253C7C6D-A525-4006-8AFA-F1A1CA9A2942}"/>
    <dgm:cxn modelId="{03CA0910-E75B-4558-8392-6680697B8FE8}" srcId="{ECCD2C8B-A113-43A8-8D20-6EF9787811A2}" destId="{F62A7CA3-7BEC-4A1D-B1C4-5AE9F9B4884D}" srcOrd="3" destOrd="0" parTransId="{2A30A512-AF51-4F5D-8845-B123D0E5AFD7}" sibTransId="{0FDBAF3D-06AE-4FA4-A9F7-656E2BDF1A5F}"/>
    <dgm:cxn modelId="{5F616512-ED91-054B-B3E0-B4534F2D805D}" type="presOf" srcId="{9F764BDD-744C-4106-AABF-C8A4BA424228}" destId="{8700A669-E4A2-0145-A842-DEA6A250C9AF}" srcOrd="0" destOrd="0" presId="urn:microsoft.com/office/officeart/2005/8/layout/vProcess5"/>
    <dgm:cxn modelId="{9EE68B4C-CAAA-574B-93BD-D60777CC3CDC}" type="presOf" srcId="{253C7C6D-A525-4006-8AFA-F1A1CA9A2942}" destId="{9ED6F06B-A339-304E-8961-A1EF0B670568}" srcOrd="0" destOrd="0" presId="urn:microsoft.com/office/officeart/2005/8/layout/vProcess5"/>
    <dgm:cxn modelId="{E8C4525B-FF87-714F-9569-E5B8C7A0C6BE}" type="presOf" srcId="{D8A8DB5E-E925-44CB-B8C4-8D123CCC1043}" destId="{EA19161D-B483-6241-B6FD-B56230557799}" srcOrd="1" destOrd="0" presId="urn:microsoft.com/office/officeart/2005/8/layout/vProcess5"/>
    <dgm:cxn modelId="{FD955C61-832C-EF44-84A3-391D20A78260}" type="presOf" srcId="{50CF6EF5-C0D0-4093-88BE-1CCBEF5DF825}" destId="{60522BEC-BBBB-454F-9388-4C623C8459C6}" srcOrd="0" destOrd="0" presId="urn:microsoft.com/office/officeart/2005/8/layout/vProcess5"/>
    <dgm:cxn modelId="{988D586F-E3BB-3C49-BF1C-4FC70F799426}" type="presOf" srcId="{C1F4441B-43FF-46D2-BF95-9326638296F1}" destId="{F73B4E8D-BAB0-B846-8FEB-9D8B6AC87999}" srcOrd="1" destOrd="0" presId="urn:microsoft.com/office/officeart/2005/8/layout/vProcess5"/>
    <dgm:cxn modelId="{B87D976F-2992-3840-87AC-8984AE5ED475}" type="presOf" srcId="{D8A8DB5E-E925-44CB-B8C4-8D123CCC1043}" destId="{92611314-409E-E044-910E-7C292E627682}" srcOrd="0" destOrd="0" presId="urn:microsoft.com/office/officeart/2005/8/layout/vProcess5"/>
    <dgm:cxn modelId="{6B597699-EB31-A44B-9CB1-53FC538ECE4D}" type="presOf" srcId="{ECCD2C8B-A113-43A8-8D20-6EF9787811A2}" destId="{D566DDBB-1EB0-254E-8CED-85C27613B743}" srcOrd="0" destOrd="0" presId="urn:microsoft.com/office/officeart/2005/8/layout/vProcess5"/>
    <dgm:cxn modelId="{BE36029C-080F-9545-87FC-C89454E349FE}" type="presOf" srcId="{F62A7CA3-7BEC-4A1D-B1C4-5AE9F9B4884D}" destId="{CC953062-358B-AE4A-8DF8-E4C821764E88}" srcOrd="0" destOrd="0" presId="urn:microsoft.com/office/officeart/2005/8/layout/vProcess5"/>
    <dgm:cxn modelId="{6C83ADCD-92B1-7347-90F6-05D3A8753D6C}" type="presOf" srcId="{C1F4441B-43FF-46D2-BF95-9326638296F1}" destId="{FBBAA048-7441-554A-A346-A4D529901AEF}" srcOrd="0" destOrd="0" presId="urn:microsoft.com/office/officeart/2005/8/layout/vProcess5"/>
    <dgm:cxn modelId="{F7A1C5CF-9DB9-4E28-8161-24BDC677CB99}" srcId="{ECCD2C8B-A113-43A8-8D20-6EF9787811A2}" destId="{9F764BDD-744C-4106-AABF-C8A4BA424228}" srcOrd="2" destOrd="0" parTransId="{211A6A1D-F9C0-4D02-811D-C430DFFB721B}" sibTransId="{AFCEAC7A-D7D1-4495-A876-ECF1399AFC99}"/>
    <dgm:cxn modelId="{CF421AD1-378F-4E5F-9421-9EF6B1E213B2}" srcId="{ECCD2C8B-A113-43A8-8D20-6EF9787811A2}" destId="{C1F4441B-43FF-46D2-BF95-9326638296F1}" srcOrd="1" destOrd="0" parTransId="{B18CE0E2-21A0-4D16-9AEB-1B9B03566CB9}" sibTransId="{50CF6EF5-C0D0-4093-88BE-1CCBEF5DF825}"/>
    <dgm:cxn modelId="{2646CEDD-9975-1349-802F-C03210CC459F}" type="presOf" srcId="{9F764BDD-744C-4106-AABF-C8A4BA424228}" destId="{2FFB6F74-E945-7640-AEAA-49611849F7C1}" srcOrd="1" destOrd="0" presId="urn:microsoft.com/office/officeart/2005/8/layout/vProcess5"/>
    <dgm:cxn modelId="{602A95F2-55CF-1F46-9C60-348E1CDC9B90}" type="presOf" srcId="{AFCEAC7A-D7D1-4495-A876-ECF1399AFC99}" destId="{99BF3A83-64CF-5348-9012-6FD2FA8CC2C6}" srcOrd="0" destOrd="0" presId="urn:microsoft.com/office/officeart/2005/8/layout/vProcess5"/>
    <dgm:cxn modelId="{1CE0658B-5EC8-B244-9975-A793B5B4C2CA}" type="presParOf" srcId="{D566DDBB-1EB0-254E-8CED-85C27613B743}" destId="{41A108E5-74B5-3B40-9A64-1FA3E1752D8A}" srcOrd="0" destOrd="0" presId="urn:microsoft.com/office/officeart/2005/8/layout/vProcess5"/>
    <dgm:cxn modelId="{4D1A7197-48AE-FF49-B20C-169D7FF276D6}" type="presParOf" srcId="{D566DDBB-1EB0-254E-8CED-85C27613B743}" destId="{92611314-409E-E044-910E-7C292E627682}" srcOrd="1" destOrd="0" presId="urn:microsoft.com/office/officeart/2005/8/layout/vProcess5"/>
    <dgm:cxn modelId="{F5872130-4B78-5D4C-9652-B39110AC3205}" type="presParOf" srcId="{D566DDBB-1EB0-254E-8CED-85C27613B743}" destId="{FBBAA048-7441-554A-A346-A4D529901AEF}" srcOrd="2" destOrd="0" presId="urn:microsoft.com/office/officeart/2005/8/layout/vProcess5"/>
    <dgm:cxn modelId="{0152133A-6592-4145-8BC1-A84FADAA7567}" type="presParOf" srcId="{D566DDBB-1EB0-254E-8CED-85C27613B743}" destId="{8700A669-E4A2-0145-A842-DEA6A250C9AF}" srcOrd="3" destOrd="0" presId="urn:microsoft.com/office/officeart/2005/8/layout/vProcess5"/>
    <dgm:cxn modelId="{9FF53CDD-7324-134C-9B7F-5318F3A03377}" type="presParOf" srcId="{D566DDBB-1EB0-254E-8CED-85C27613B743}" destId="{CC953062-358B-AE4A-8DF8-E4C821764E88}" srcOrd="4" destOrd="0" presId="urn:microsoft.com/office/officeart/2005/8/layout/vProcess5"/>
    <dgm:cxn modelId="{47868DAF-6993-004D-BD5C-3C259F256E52}" type="presParOf" srcId="{D566DDBB-1EB0-254E-8CED-85C27613B743}" destId="{9ED6F06B-A339-304E-8961-A1EF0B670568}" srcOrd="5" destOrd="0" presId="urn:microsoft.com/office/officeart/2005/8/layout/vProcess5"/>
    <dgm:cxn modelId="{B83B0D15-16AD-0644-A3F4-330252CA8D48}" type="presParOf" srcId="{D566DDBB-1EB0-254E-8CED-85C27613B743}" destId="{60522BEC-BBBB-454F-9388-4C623C8459C6}" srcOrd="6" destOrd="0" presId="urn:microsoft.com/office/officeart/2005/8/layout/vProcess5"/>
    <dgm:cxn modelId="{BA03B972-CFD1-2245-AF16-741D292AAD7B}" type="presParOf" srcId="{D566DDBB-1EB0-254E-8CED-85C27613B743}" destId="{99BF3A83-64CF-5348-9012-6FD2FA8CC2C6}" srcOrd="7" destOrd="0" presId="urn:microsoft.com/office/officeart/2005/8/layout/vProcess5"/>
    <dgm:cxn modelId="{E8BCDCF0-6512-AA4B-8339-F82B4725CB48}" type="presParOf" srcId="{D566DDBB-1EB0-254E-8CED-85C27613B743}" destId="{EA19161D-B483-6241-B6FD-B56230557799}" srcOrd="8" destOrd="0" presId="urn:microsoft.com/office/officeart/2005/8/layout/vProcess5"/>
    <dgm:cxn modelId="{1AF694E4-9188-3D4F-8151-067DCAB76E23}" type="presParOf" srcId="{D566DDBB-1EB0-254E-8CED-85C27613B743}" destId="{F73B4E8D-BAB0-B846-8FEB-9D8B6AC87999}" srcOrd="9" destOrd="0" presId="urn:microsoft.com/office/officeart/2005/8/layout/vProcess5"/>
    <dgm:cxn modelId="{8C5C7251-E425-BE48-A500-620E70EAD1FC}" type="presParOf" srcId="{D566DDBB-1EB0-254E-8CED-85C27613B743}" destId="{2FFB6F74-E945-7640-AEAA-49611849F7C1}" srcOrd="10" destOrd="0" presId="urn:microsoft.com/office/officeart/2005/8/layout/vProcess5"/>
    <dgm:cxn modelId="{9F7045EB-4100-8245-8C52-3EC7E1677F95}" type="presParOf" srcId="{D566DDBB-1EB0-254E-8CED-85C27613B743}" destId="{DF11D8D6-109A-7847-BA79-9FF21840A95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32A3A-F5E9-4A8A-A59F-C49DDFD9C26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E704881-AFCF-41CF-A1FC-B4AD0E120EC9}">
      <dgm:prSet/>
      <dgm:spPr>
        <a:solidFill>
          <a:schemeClr val="accent1">
            <a:lumMod val="50000"/>
          </a:schemeClr>
        </a:solidFill>
      </dgm:spPr>
      <dgm:t>
        <a:bodyPr/>
        <a:lstStyle/>
        <a:p>
          <a:r>
            <a:rPr lang="en-US" dirty="0"/>
            <a:t>Patient was continued on IV vancomycin for a total of 12 weeks plus 4 weeks of doxycycline </a:t>
          </a:r>
        </a:p>
      </dgm:t>
    </dgm:pt>
    <dgm:pt modelId="{C65E1EF7-36D5-497D-B7A4-55E6A66F09D1}" type="parTrans" cxnId="{A21927DB-350B-4401-877C-E3B11466593A}">
      <dgm:prSet/>
      <dgm:spPr/>
      <dgm:t>
        <a:bodyPr/>
        <a:lstStyle/>
        <a:p>
          <a:endParaRPr lang="en-US"/>
        </a:p>
      </dgm:t>
    </dgm:pt>
    <dgm:pt modelId="{47047AAB-86FF-4E43-913B-FCF5C17B870C}" type="sibTrans" cxnId="{A21927DB-350B-4401-877C-E3B11466593A}">
      <dgm:prSet/>
      <dgm:spPr/>
      <dgm:t>
        <a:bodyPr/>
        <a:lstStyle/>
        <a:p>
          <a:endParaRPr lang="en-US"/>
        </a:p>
      </dgm:t>
    </dgm:pt>
    <dgm:pt modelId="{8349DD84-2AB6-4F27-8DFC-3581B6FC4781}">
      <dgm:prSet/>
      <dgm:spPr>
        <a:solidFill>
          <a:schemeClr val="accent1">
            <a:lumMod val="50000"/>
          </a:schemeClr>
        </a:solidFill>
      </dgm:spPr>
      <dgm:t>
        <a:bodyPr/>
        <a:lstStyle/>
        <a:p>
          <a:r>
            <a:rPr lang="en-US" dirty="0"/>
            <a:t>Following Antibiotics, blood cultures and inflammatory markers were negative. </a:t>
          </a:r>
        </a:p>
      </dgm:t>
    </dgm:pt>
    <dgm:pt modelId="{859A412C-DC6D-4F0F-83A0-1A63B81C484F}" type="parTrans" cxnId="{322364BB-6507-498D-BB61-4CC362D2D9C2}">
      <dgm:prSet/>
      <dgm:spPr/>
      <dgm:t>
        <a:bodyPr/>
        <a:lstStyle/>
        <a:p>
          <a:endParaRPr lang="en-US"/>
        </a:p>
      </dgm:t>
    </dgm:pt>
    <dgm:pt modelId="{8D74BEAA-B5F0-4FD2-B186-640ADCFD6D14}" type="sibTrans" cxnId="{322364BB-6507-498D-BB61-4CC362D2D9C2}">
      <dgm:prSet/>
      <dgm:spPr/>
      <dgm:t>
        <a:bodyPr/>
        <a:lstStyle/>
        <a:p>
          <a:endParaRPr lang="en-US"/>
        </a:p>
      </dgm:t>
    </dgm:pt>
    <dgm:pt modelId="{66D7B20D-E7BC-41DB-A02E-86224489C41E}">
      <dgm:prSet/>
      <dgm:spPr>
        <a:solidFill>
          <a:schemeClr val="accent1">
            <a:lumMod val="50000"/>
          </a:schemeClr>
        </a:solidFill>
      </dgm:spPr>
      <dgm:t>
        <a:bodyPr/>
        <a:lstStyle/>
        <a:p>
          <a:r>
            <a:rPr lang="en-US" dirty="0"/>
            <a:t>Patient’s neurological exam returned to normal.</a:t>
          </a:r>
        </a:p>
      </dgm:t>
    </dgm:pt>
    <dgm:pt modelId="{2A8EA830-0AB8-41AE-BFD7-0DFBCBB695C3}" type="parTrans" cxnId="{A0A8CFF0-705C-4712-B18B-16F292A0CEE8}">
      <dgm:prSet/>
      <dgm:spPr/>
      <dgm:t>
        <a:bodyPr/>
        <a:lstStyle/>
        <a:p>
          <a:endParaRPr lang="en-US"/>
        </a:p>
      </dgm:t>
    </dgm:pt>
    <dgm:pt modelId="{03716101-7FD1-4116-9CB7-A45CA29DBD4B}" type="sibTrans" cxnId="{A0A8CFF0-705C-4712-B18B-16F292A0CEE8}">
      <dgm:prSet/>
      <dgm:spPr/>
      <dgm:t>
        <a:bodyPr/>
        <a:lstStyle/>
        <a:p>
          <a:endParaRPr lang="en-US"/>
        </a:p>
      </dgm:t>
    </dgm:pt>
    <dgm:pt modelId="{32D6007C-15F1-4C19-A33D-55821F3202B3}">
      <dgm:prSet/>
      <dgm:spPr>
        <a:solidFill>
          <a:schemeClr val="accent1">
            <a:lumMod val="50000"/>
          </a:schemeClr>
        </a:solidFill>
      </dgm:spPr>
      <dgm:t>
        <a:bodyPr/>
        <a:lstStyle/>
        <a:p>
          <a:r>
            <a:rPr lang="en-US" dirty="0"/>
            <a:t>3 months post op patient showed no neurological deficits with complete healing of wounds. </a:t>
          </a:r>
        </a:p>
      </dgm:t>
    </dgm:pt>
    <dgm:pt modelId="{8530302C-51D3-4559-B634-D4A80D43A699}" type="parTrans" cxnId="{039F3563-2769-44A0-AE80-C187070863D9}">
      <dgm:prSet/>
      <dgm:spPr/>
      <dgm:t>
        <a:bodyPr/>
        <a:lstStyle/>
        <a:p>
          <a:endParaRPr lang="en-US"/>
        </a:p>
      </dgm:t>
    </dgm:pt>
    <dgm:pt modelId="{D65E1E46-684E-4152-AA29-C9B217A76C01}" type="sibTrans" cxnId="{039F3563-2769-44A0-AE80-C187070863D9}">
      <dgm:prSet/>
      <dgm:spPr/>
      <dgm:t>
        <a:bodyPr/>
        <a:lstStyle/>
        <a:p>
          <a:endParaRPr lang="en-US"/>
        </a:p>
      </dgm:t>
    </dgm:pt>
    <dgm:pt modelId="{00B55E16-B0C1-9746-8C60-B2D868C0E751}" type="pres">
      <dgm:prSet presAssocID="{FA632A3A-F5E9-4A8A-A59F-C49DDFD9C260}" presName="linear" presStyleCnt="0">
        <dgm:presLayoutVars>
          <dgm:animLvl val="lvl"/>
          <dgm:resizeHandles val="exact"/>
        </dgm:presLayoutVars>
      </dgm:prSet>
      <dgm:spPr/>
    </dgm:pt>
    <dgm:pt modelId="{6C88324A-1830-6443-B0B8-EA419C66FB0F}" type="pres">
      <dgm:prSet presAssocID="{8E704881-AFCF-41CF-A1FC-B4AD0E120EC9}" presName="parentText" presStyleLbl="node1" presStyleIdx="0" presStyleCnt="4">
        <dgm:presLayoutVars>
          <dgm:chMax val="0"/>
          <dgm:bulletEnabled val="1"/>
        </dgm:presLayoutVars>
      </dgm:prSet>
      <dgm:spPr/>
    </dgm:pt>
    <dgm:pt modelId="{998FE4DC-0597-904F-A015-90DF852C04E7}" type="pres">
      <dgm:prSet presAssocID="{47047AAB-86FF-4E43-913B-FCF5C17B870C}" presName="spacer" presStyleCnt="0"/>
      <dgm:spPr/>
    </dgm:pt>
    <dgm:pt modelId="{4F4E9B85-3169-634F-B9AB-A8EBEC10C33B}" type="pres">
      <dgm:prSet presAssocID="{8349DD84-2AB6-4F27-8DFC-3581B6FC4781}" presName="parentText" presStyleLbl="node1" presStyleIdx="1" presStyleCnt="4">
        <dgm:presLayoutVars>
          <dgm:chMax val="0"/>
          <dgm:bulletEnabled val="1"/>
        </dgm:presLayoutVars>
      </dgm:prSet>
      <dgm:spPr/>
    </dgm:pt>
    <dgm:pt modelId="{78D36157-CB4F-4940-ADF6-E6BE8E77B8F0}" type="pres">
      <dgm:prSet presAssocID="{8D74BEAA-B5F0-4FD2-B186-640ADCFD6D14}" presName="spacer" presStyleCnt="0"/>
      <dgm:spPr/>
    </dgm:pt>
    <dgm:pt modelId="{7CE7CCD0-47B5-3A40-AD60-AB89360FE0EF}" type="pres">
      <dgm:prSet presAssocID="{66D7B20D-E7BC-41DB-A02E-86224489C41E}" presName="parentText" presStyleLbl="node1" presStyleIdx="2" presStyleCnt="4">
        <dgm:presLayoutVars>
          <dgm:chMax val="0"/>
          <dgm:bulletEnabled val="1"/>
        </dgm:presLayoutVars>
      </dgm:prSet>
      <dgm:spPr/>
    </dgm:pt>
    <dgm:pt modelId="{EB96145B-5779-8448-A452-7BA4B788B6A7}" type="pres">
      <dgm:prSet presAssocID="{03716101-7FD1-4116-9CB7-A45CA29DBD4B}" presName="spacer" presStyleCnt="0"/>
      <dgm:spPr/>
    </dgm:pt>
    <dgm:pt modelId="{70D912A1-5D5E-2544-B7DC-AAF3C1F90A43}" type="pres">
      <dgm:prSet presAssocID="{32D6007C-15F1-4C19-A33D-55821F3202B3}" presName="parentText" presStyleLbl="node1" presStyleIdx="3" presStyleCnt="4">
        <dgm:presLayoutVars>
          <dgm:chMax val="0"/>
          <dgm:bulletEnabled val="1"/>
        </dgm:presLayoutVars>
      </dgm:prSet>
      <dgm:spPr/>
    </dgm:pt>
  </dgm:ptLst>
  <dgm:cxnLst>
    <dgm:cxn modelId="{C061B710-DC86-8A40-AFAB-FAF941B260F1}" type="presOf" srcId="{32D6007C-15F1-4C19-A33D-55821F3202B3}" destId="{70D912A1-5D5E-2544-B7DC-AAF3C1F90A43}" srcOrd="0" destOrd="0" presId="urn:microsoft.com/office/officeart/2005/8/layout/vList2"/>
    <dgm:cxn modelId="{5346631A-0167-5D45-BEB1-CC9130C87FB6}" type="presOf" srcId="{8349DD84-2AB6-4F27-8DFC-3581B6FC4781}" destId="{4F4E9B85-3169-634F-B9AB-A8EBEC10C33B}" srcOrd="0" destOrd="0" presId="urn:microsoft.com/office/officeart/2005/8/layout/vList2"/>
    <dgm:cxn modelId="{F36FCA21-4EED-4E49-B887-63F9A47106A3}" type="presOf" srcId="{8E704881-AFCF-41CF-A1FC-B4AD0E120EC9}" destId="{6C88324A-1830-6443-B0B8-EA419C66FB0F}" srcOrd="0" destOrd="0" presId="urn:microsoft.com/office/officeart/2005/8/layout/vList2"/>
    <dgm:cxn modelId="{039F3563-2769-44A0-AE80-C187070863D9}" srcId="{FA632A3A-F5E9-4A8A-A59F-C49DDFD9C260}" destId="{32D6007C-15F1-4C19-A33D-55821F3202B3}" srcOrd="3" destOrd="0" parTransId="{8530302C-51D3-4559-B634-D4A80D43A699}" sibTransId="{D65E1E46-684E-4152-AA29-C9B217A76C01}"/>
    <dgm:cxn modelId="{88A18CA1-2C69-FB47-8C39-15A9E548DEA4}" type="presOf" srcId="{66D7B20D-E7BC-41DB-A02E-86224489C41E}" destId="{7CE7CCD0-47B5-3A40-AD60-AB89360FE0EF}" srcOrd="0" destOrd="0" presId="urn:microsoft.com/office/officeart/2005/8/layout/vList2"/>
    <dgm:cxn modelId="{322364BB-6507-498D-BB61-4CC362D2D9C2}" srcId="{FA632A3A-F5E9-4A8A-A59F-C49DDFD9C260}" destId="{8349DD84-2AB6-4F27-8DFC-3581B6FC4781}" srcOrd="1" destOrd="0" parTransId="{859A412C-DC6D-4F0F-83A0-1A63B81C484F}" sibTransId="{8D74BEAA-B5F0-4FD2-B186-640ADCFD6D14}"/>
    <dgm:cxn modelId="{A21927DB-350B-4401-877C-E3B11466593A}" srcId="{FA632A3A-F5E9-4A8A-A59F-C49DDFD9C260}" destId="{8E704881-AFCF-41CF-A1FC-B4AD0E120EC9}" srcOrd="0" destOrd="0" parTransId="{C65E1EF7-36D5-497D-B7A4-55E6A66F09D1}" sibTransId="{47047AAB-86FF-4E43-913B-FCF5C17B870C}"/>
    <dgm:cxn modelId="{A0A8CFF0-705C-4712-B18B-16F292A0CEE8}" srcId="{FA632A3A-F5E9-4A8A-A59F-C49DDFD9C260}" destId="{66D7B20D-E7BC-41DB-A02E-86224489C41E}" srcOrd="2" destOrd="0" parTransId="{2A8EA830-0AB8-41AE-BFD7-0DFBCBB695C3}" sibTransId="{03716101-7FD1-4116-9CB7-A45CA29DBD4B}"/>
    <dgm:cxn modelId="{F8601DFE-A82C-5C4C-A1C0-7BC048190E5F}" type="presOf" srcId="{FA632A3A-F5E9-4A8A-A59F-C49DDFD9C260}" destId="{00B55E16-B0C1-9746-8C60-B2D868C0E751}" srcOrd="0" destOrd="0" presId="urn:microsoft.com/office/officeart/2005/8/layout/vList2"/>
    <dgm:cxn modelId="{3FC8056B-DFDD-624E-BF58-CE0A1D08068E}" type="presParOf" srcId="{00B55E16-B0C1-9746-8C60-B2D868C0E751}" destId="{6C88324A-1830-6443-B0B8-EA419C66FB0F}" srcOrd="0" destOrd="0" presId="urn:microsoft.com/office/officeart/2005/8/layout/vList2"/>
    <dgm:cxn modelId="{66688D28-D8D4-3F46-BC10-1DBC028B3E74}" type="presParOf" srcId="{00B55E16-B0C1-9746-8C60-B2D868C0E751}" destId="{998FE4DC-0597-904F-A015-90DF852C04E7}" srcOrd="1" destOrd="0" presId="urn:microsoft.com/office/officeart/2005/8/layout/vList2"/>
    <dgm:cxn modelId="{8B41119F-1E54-3243-8D71-CD1E9AC2EE31}" type="presParOf" srcId="{00B55E16-B0C1-9746-8C60-B2D868C0E751}" destId="{4F4E9B85-3169-634F-B9AB-A8EBEC10C33B}" srcOrd="2" destOrd="0" presId="urn:microsoft.com/office/officeart/2005/8/layout/vList2"/>
    <dgm:cxn modelId="{9BF12AFC-7FF4-4641-A9A2-73FF18EB4DD2}" type="presParOf" srcId="{00B55E16-B0C1-9746-8C60-B2D868C0E751}" destId="{78D36157-CB4F-4940-ADF6-E6BE8E77B8F0}" srcOrd="3" destOrd="0" presId="urn:microsoft.com/office/officeart/2005/8/layout/vList2"/>
    <dgm:cxn modelId="{F50B2410-D89A-6540-9B01-3A98DB759DED}" type="presParOf" srcId="{00B55E16-B0C1-9746-8C60-B2D868C0E751}" destId="{7CE7CCD0-47B5-3A40-AD60-AB89360FE0EF}" srcOrd="4" destOrd="0" presId="urn:microsoft.com/office/officeart/2005/8/layout/vList2"/>
    <dgm:cxn modelId="{6D0F34D7-AFCB-BD40-B7C1-D3824F46E64A}" type="presParOf" srcId="{00B55E16-B0C1-9746-8C60-B2D868C0E751}" destId="{EB96145B-5779-8448-A452-7BA4B788B6A7}" srcOrd="5" destOrd="0" presId="urn:microsoft.com/office/officeart/2005/8/layout/vList2"/>
    <dgm:cxn modelId="{DC67F06F-B55F-AB41-9D17-BC0B39BE3F42}" type="presParOf" srcId="{00B55E16-B0C1-9746-8C60-B2D868C0E751}" destId="{70D912A1-5D5E-2544-B7DC-AAF3C1F90A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3535-497C-D84D-8166-0264E47CE54F}">
      <dsp:nvSpPr>
        <dsp:cNvPr id="0" name=""/>
        <dsp:cNvSpPr/>
      </dsp:nvSpPr>
      <dsp:spPr>
        <a:xfrm>
          <a:off x="0" y="665999"/>
          <a:ext cx="10865225" cy="103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Holospinal Epidural Abscesses (HEAs) are spinal epidural abscesses that run from the cervical spine down to the sacral spine. </a:t>
          </a:r>
        </a:p>
      </dsp:txBody>
      <dsp:txXfrm>
        <a:off x="50489" y="716488"/>
        <a:ext cx="10764247" cy="933302"/>
      </dsp:txXfrm>
    </dsp:sp>
    <dsp:sp modelId="{AC35D4A5-65FA-1F4F-BF4C-74F98E0637DD}">
      <dsp:nvSpPr>
        <dsp:cNvPr id="0" name=""/>
        <dsp:cNvSpPr/>
      </dsp:nvSpPr>
      <dsp:spPr>
        <a:xfrm>
          <a:off x="0" y="1775159"/>
          <a:ext cx="10865225" cy="103428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Characterized by fever, leukocytosis, elevated C-reactive protein, back pain, sensory impairment, and extremity motor weakness.</a:t>
          </a:r>
        </a:p>
      </dsp:txBody>
      <dsp:txXfrm>
        <a:off x="50489" y="1825648"/>
        <a:ext cx="10764247" cy="933302"/>
      </dsp:txXfrm>
    </dsp:sp>
    <dsp:sp modelId="{B18C6756-2C60-B746-A217-9629420FBF46}">
      <dsp:nvSpPr>
        <dsp:cNvPr id="0" name=""/>
        <dsp:cNvSpPr/>
      </dsp:nvSpPr>
      <dsp:spPr>
        <a:xfrm>
          <a:off x="0" y="2884319"/>
          <a:ext cx="10865225" cy="104572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Broad spectrum antibiotics are first line treatment. If neurological symptoms are present immediate surgical decompression of the spine is indicated. </a:t>
          </a:r>
        </a:p>
      </dsp:txBody>
      <dsp:txXfrm>
        <a:off x="51048" y="2935367"/>
        <a:ext cx="10763129" cy="94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3535-497C-D84D-8166-0264E47CE54F}">
      <dsp:nvSpPr>
        <dsp:cNvPr id="0" name=""/>
        <dsp:cNvSpPr/>
      </dsp:nvSpPr>
      <dsp:spPr>
        <a:xfrm>
          <a:off x="0" y="23534"/>
          <a:ext cx="10659343" cy="13127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 60-year-old male admitted to the hospital for fever, neck pain, and altered mental status.</a:t>
          </a:r>
        </a:p>
      </dsp:txBody>
      <dsp:txXfrm>
        <a:off x="64083" y="87617"/>
        <a:ext cx="10531177" cy="1184574"/>
      </dsp:txXfrm>
    </dsp:sp>
    <dsp:sp modelId="{AC35D4A5-65FA-1F4F-BF4C-74F98E0637DD}">
      <dsp:nvSpPr>
        <dsp:cNvPr id="0" name=""/>
        <dsp:cNvSpPr/>
      </dsp:nvSpPr>
      <dsp:spPr>
        <a:xfrm>
          <a:off x="0" y="1431315"/>
          <a:ext cx="10659343" cy="13127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Past medical history of alcohol and intravenous (IV) drug abuse.</a:t>
          </a:r>
        </a:p>
      </dsp:txBody>
      <dsp:txXfrm>
        <a:off x="64083" y="1495398"/>
        <a:ext cx="10531177" cy="1184574"/>
      </dsp:txXfrm>
    </dsp:sp>
    <dsp:sp modelId="{B18C6756-2C60-B746-A217-9629420FBF46}">
      <dsp:nvSpPr>
        <dsp:cNvPr id="0" name=""/>
        <dsp:cNvSpPr/>
      </dsp:nvSpPr>
      <dsp:spPr>
        <a:xfrm>
          <a:off x="0" y="2839095"/>
          <a:ext cx="10659343" cy="13127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Upon admission his mental and respiratory status continued to decline and he became hypoxic requiring intubation. </a:t>
          </a:r>
        </a:p>
      </dsp:txBody>
      <dsp:txXfrm>
        <a:off x="64083" y="2903178"/>
        <a:ext cx="10531177"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11314-409E-E044-910E-7C292E627682}">
      <dsp:nvSpPr>
        <dsp:cNvPr id="0" name=""/>
        <dsp:cNvSpPr/>
      </dsp:nvSpPr>
      <dsp:spPr>
        <a:xfrm>
          <a:off x="0" y="0"/>
          <a:ext cx="5052542" cy="1012471"/>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Skip laminectomies of the the thoracic spine at T4 and T10 were performed.</a:t>
          </a:r>
        </a:p>
      </dsp:txBody>
      <dsp:txXfrm>
        <a:off x="29654" y="29654"/>
        <a:ext cx="3874453" cy="953163"/>
      </dsp:txXfrm>
    </dsp:sp>
    <dsp:sp modelId="{FBBAA048-7441-554A-A346-A4D529901AEF}">
      <dsp:nvSpPr>
        <dsp:cNvPr id="0" name=""/>
        <dsp:cNvSpPr/>
      </dsp:nvSpPr>
      <dsp:spPr>
        <a:xfrm>
          <a:off x="423150" y="1196557"/>
          <a:ext cx="5052542" cy="1012471"/>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Following the laminectomies pediatric feeding tubes were directed cranially and caudally through the T4 and T10 laminectomy sites. </a:t>
          </a:r>
        </a:p>
      </dsp:txBody>
      <dsp:txXfrm>
        <a:off x="452804" y="1226211"/>
        <a:ext cx="3911977" cy="953163"/>
      </dsp:txXfrm>
    </dsp:sp>
    <dsp:sp modelId="{8700A669-E4A2-0145-A842-DEA6A250C9AF}">
      <dsp:nvSpPr>
        <dsp:cNvPr id="0" name=""/>
        <dsp:cNvSpPr/>
      </dsp:nvSpPr>
      <dsp:spPr>
        <a:xfrm>
          <a:off x="839985" y="2393114"/>
          <a:ext cx="5052542" cy="1012471"/>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Aspiration of purulent fluid from the spine was performed and sent for culture.</a:t>
          </a:r>
        </a:p>
      </dsp:txBody>
      <dsp:txXfrm>
        <a:off x="869639" y="2422768"/>
        <a:ext cx="3918293" cy="953163"/>
      </dsp:txXfrm>
    </dsp:sp>
    <dsp:sp modelId="{CC953062-358B-AE4A-8DF8-E4C821764E88}">
      <dsp:nvSpPr>
        <dsp:cNvPr id="0" name=""/>
        <dsp:cNvSpPr/>
      </dsp:nvSpPr>
      <dsp:spPr>
        <a:xfrm>
          <a:off x="1263135" y="3589672"/>
          <a:ext cx="5052542" cy="1012471"/>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Irrigation was then performed in a similar fashion using a debridement antibiotic solution along the entire length of the spine</a:t>
          </a:r>
        </a:p>
      </dsp:txBody>
      <dsp:txXfrm>
        <a:off x="1292789" y="3619326"/>
        <a:ext cx="3911977" cy="953163"/>
      </dsp:txXfrm>
    </dsp:sp>
    <dsp:sp modelId="{9ED6F06B-A339-304E-8961-A1EF0B670568}">
      <dsp:nvSpPr>
        <dsp:cNvPr id="0" name=""/>
        <dsp:cNvSpPr/>
      </dsp:nvSpPr>
      <dsp:spPr>
        <a:xfrm>
          <a:off x="4394435" y="775461"/>
          <a:ext cx="658106" cy="658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542509" y="775461"/>
        <a:ext cx="361958" cy="495225"/>
      </dsp:txXfrm>
    </dsp:sp>
    <dsp:sp modelId="{60522BEC-BBBB-454F-9388-4C623C8459C6}">
      <dsp:nvSpPr>
        <dsp:cNvPr id="0" name=""/>
        <dsp:cNvSpPr/>
      </dsp:nvSpPr>
      <dsp:spPr>
        <a:xfrm>
          <a:off x="4817586" y="1972018"/>
          <a:ext cx="658106" cy="658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4965660" y="1972018"/>
        <a:ext cx="361958" cy="495225"/>
      </dsp:txXfrm>
    </dsp:sp>
    <dsp:sp modelId="{99BF3A83-64CF-5348-9012-6FD2FA8CC2C6}">
      <dsp:nvSpPr>
        <dsp:cNvPr id="0" name=""/>
        <dsp:cNvSpPr/>
      </dsp:nvSpPr>
      <dsp:spPr>
        <a:xfrm>
          <a:off x="5234420" y="3168576"/>
          <a:ext cx="658106" cy="6581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5382494" y="3168576"/>
        <a:ext cx="361958" cy="495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8324A-1830-6443-B0B8-EA419C66FB0F}">
      <dsp:nvSpPr>
        <dsp:cNvPr id="0" name=""/>
        <dsp:cNvSpPr/>
      </dsp:nvSpPr>
      <dsp:spPr>
        <a:xfrm>
          <a:off x="0" y="79271"/>
          <a:ext cx="10515600" cy="99450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Patient was continued on IV vancomycin for a total of 12 weeks plus 4 weeks of doxycycline </a:t>
          </a:r>
        </a:p>
      </dsp:txBody>
      <dsp:txXfrm>
        <a:off x="48547" y="127818"/>
        <a:ext cx="10418506" cy="897406"/>
      </dsp:txXfrm>
    </dsp:sp>
    <dsp:sp modelId="{4F4E9B85-3169-634F-B9AB-A8EBEC10C33B}">
      <dsp:nvSpPr>
        <dsp:cNvPr id="0" name=""/>
        <dsp:cNvSpPr/>
      </dsp:nvSpPr>
      <dsp:spPr>
        <a:xfrm>
          <a:off x="0" y="1145772"/>
          <a:ext cx="10515600" cy="99450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Following Antibiotics, blood cultures and inflammatory markers were negative. </a:t>
          </a:r>
        </a:p>
      </dsp:txBody>
      <dsp:txXfrm>
        <a:off x="48547" y="1194319"/>
        <a:ext cx="10418506" cy="897406"/>
      </dsp:txXfrm>
    </dsp:sp>
    <dsp:sp modelId="{7CE7CCD0-47B5-3A40-AD60-AB89360FE0EF}">
      <dsp:nvSpPr>
        <dsp:cNvPr id="0" name=""/>
        <dsp:cNvSpPr/>
      </dsp:nvSpPr>
      <dsp:spPr>
        <a:xfrm>
          <a:off x="0" y="2212272"/>
          <a:ext cx="10515600" cy="99450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Patient’s neurological exam returned to normal.</a:t>
          </a:r>
        </a:p>
      </dsp:txBody>
      <dsp:txXfrm>
        <a:off x="48547" y="2260819"/>
        <a:ext cx="10418506" cy="897406"/>
      </dsp:txXfrm>
    </dsp:sp>
    <dsp:sp modelId="{70D912A1-5D5E-2544-B7DC-AAF3C1F90A43}">
      <dsp:nvSpPr>
        <dsp:cNvPr id="0" name=""/>
        <dsp:cNvSpPr/>
      </dsp:nvSpPr>
      <dsp:spPr>
        <a:xfrm>
          <a:off x="0" y="3278772"/>
          <a:ext cx="10515600" cy="994500"/>
        </a:xfrm>
        <a:prstGeom prst="roundRect">
          <a:avLst/>
        </a:prstGeom>
        <a:solidFill>
          <a:schemeClr val="accent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3 months post op patient showed no neurological deficits with complete healing of wounds. </a:t>
          </a:r>
        </a:p>
      </dsp:txBody>
      <dsp:txXfrm>
        <a:off x="48547" y="3327319"/>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6E0E7-4F6E-464D-9EDF-044A241D509F}" type="datetimeFigureOut">
              <a:rPr lang="en-US" smtClean="0"/>
              <a:t>4/25/22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92CD2-0BE5-6D49-BCB6-0ADBAE72024A}" type="slidenum">
              <a:rPr lang="en-US" smtClean="0"/>
              <a:t>‹#›</a:t>
            </a:fld>
            <a:endParaRPr lang="en-US"/>
          </a:p>
        </p:txBody>
      </p:sp>
    </p:spTree>
    <p:extLst>
      <p:ext uri="{BB962C8B-B14F-4D97-AF65-F5344CB8AC3E}">
        <p14:creationId xmlns:p14="http://schemas.microsoft.com/office/powerpoint/2010/main" val="123968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a:t>
            </a:fld>
            <a:endParaRPr lang="en-US"/>
          </a:p>
        </p:txBody>
      </p:sp>
    </p:spTree>
    <p:extLst>
      <p:ext uri="{BB962C8B-B14F-4D97-AF65-F5344CB8AC3E}">
        <p14:creationId xmlns:p14="http://schemas.microsoft.com/office/powerpoint/2010/main" val="143874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2</a:t>
            </a:fld>
            <a:endParaRPr lang="en-US"/>
          </a:p>
        </p:txBody>
      </p:sp>
    </p:spTree>
    <p:extLst>
      <p:ext uri="{BB962C8B-B14F-4D97-AF65-F5344CB8AC3E}">
        <p14:creationId xmlns:p14="http://schemas.microsoft.com/office/powerpoint/2010/main" val="255807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3</a:t>
            </a:fld>
            <a:endParaRPr lang="en-US"/>
          </a:p>
        </p:txBody>
      </p:sp>
    </p:spTree>
    <p:extLst>
      <p:ext uri="{BB962C8B-B14F-4D97-AF65-F5344CB8AC3E}">
        <p14:creationId xmlns:p14="http://schemas.microsoft.com/office/powerpoint/2010/main" val="159249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FC4CB-3D95-E245-ABFA-3455484C67F2}" type="slidenum">
              <a:rPr lang="en-US" smtClean="0"/>
              <a:t>4</a:t>
            </a:fld>
            <a:endParaRPr lang="en-US"/>
          </a:p>
        </p:txBody>
      </p:sp>
    </p:spTree>
    <p:extLst>
      <p:ext uri="{BB962C8B-B14F-4D97-AF65-F5344CB8AC3E}">
        <p14:creationId xmlns:p14="http://schemas.microsoft.com/office/powerpoint/2010/main" val="421303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2CD2-0BE5-6D49-BCB6-0ADBAE72024A}" type="slidenum">
              <a:rPr lang="en-US" smtClean="0"/>
              <a:t>5</a:t>
            </a:fld>
            <a:endParaRPr lang="en-US"/>
          </a:p>
        </p:txBody>
      </p:sp>
    </p:spTree>
    <p:extLst>
      <p:ext uri="{BB962C8B-B14F-4D97-AF65-F5344CB8AC3E}">
        <p14:creationId xmlns:p14="http://schemas.microsoft.com/office/powerpoint/2010/main" val="31707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2CD2-0BE5-6D49-BCB6-0ADBAE72024A}" type="slidenum">
              <a:rPr lang="en-US" smtClean="0"/>
              <a:t>6</a:t>
            </a:fld>
            <a:endParaRPr lang="en-US"/>
          </a:p>
        </p:txBody>
      </p:sp>
    </p:spTree>
    <p:extLst>
      <p:ext uri="{BB962C8B-B14F-4D97-AF65-F5344CB8AC3E}">
        <p14:creationId xmlns:p14="http://schemas.microsoft.com/office/powerpoint/2010/main" val="279036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2CD2-0BE5-6D49-BCB6-0ADBAE72024A}" type="slidenum">
              <a:rPr lang="en-US" smtClean="0"/>
              <a:t>7</a:t>
            </a:fld>
            <a:endParaRPr lang="en-US"/>
          </a:p>
        </p:txBody>
      </p:sp>
    </p:spTree>
    <p:extLst>
      <p:ext uri="{BB962C8B-B14F-4D97-AF65-F5344CB8AC3E}">
        <p14:creationId xmlns:p14="http://schemas.microsoft.com/office/powerpoint/2010/main" val="58865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C92CD2-0BE5-6D49-BCB6-0ADBAE72024A}" type="slidenum">
              <a:rPr lang="en-US" smtClean="0"/>
              <a:t>9</a:t>
            </a:fld>
            <a:endParaRPr lang="en-US"/>
          </a:p>
        </p:txBody>
      </p:sp>
    </p:spTree>
    <p:extLst>
      <p:ext uri="{BB962C8B-B14F-4D97-AF65-F5344CB8AC3E}">
        <p14:creationId xmlns:p14="http://schemas.microsoft.com/office/powerpoint/2010/main" val="427479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31FC4CB-3D95-E245-ABFA-3455484C67F2}" type="slidenum">
              <a:rPr lang="en-US" smtClean="0"/>
              <a:t>10</a:t>
            </a:fld>
            <a:endParaRPr lang="en-US"/>
          </a:p>
        </p:txBody>
      </p:sp>
    </p:spTree>
    <p:extLst>
      <p:ext uri="{BB962C8B-B14F-4D97-AF65-F5344CB8AC3E}">
        <p14:creationId xmlns:p14="http://schemas.microsoft.com/office/powerpoint/2010/main" val="97608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BAD1-36D7-1545-9D04-FE69AB00F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B28853-451D-B74C-A9F9-F9C588A96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E1827A-05BD-894C-9587-E89BF0425863}"/>
              </a:ext>
            </a:extLst>
          </p:cNvPr>
          <p:cNvSpPr>
            <a:spLocks noGrp="1"/>
          </p:cNvSpPr>
          <p:nvPr>
            <p:ph type="dt" sz="half" idx="10"/>
          </p:nvPr>
        </p:nvSpPr>
        <p:spPr/>
        <p:txBody>
          <a:bodyPr/>
          <a:lstStyle/>
          <a:p>
            <a:fld id="{12241623-A064-4BED-B073-BA4D61433402}" type="datetime1">
              <a:rPr lang="en-US" smtClean="0"/>
              <a:t>4/25/22</a:t>
            </a:fld>
            <a:endParaRPr lang="en-US" dirty="0"/>
          </a:p>
        </p:txBody>
      </p:sp>
      <p:sp>
        <p:nvSpPr>
          <p:cNvPr id="5" name="Footer Placeholder 4">
            <a:extLst>
              <a:ext uri="{FF2B5EF4-FFF2-40B4-BE49-F238E27FC236}">
                <a16:creationId xmlns:a16="http://schemas.microsoft.com/office/drawing/2014/main" id="{7BE41713-2095-D74E-B2DB-34D855019F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A6E53-5792-0245-8941-5E5C651A925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7451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37D8-BC2F-A54E-B3E7-0522096670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75597-1A96-FA4D-9A22-0AB71CC30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5A5C9-B41B-B148-98EC-F92ACD61AAB0}"/>
              </a:ext>
            </a:extLst>
          </p:cNvPr>
          <p:cNvSpPr>
            <a:spLocks noGrp="1"/>
          </p:cNvSpPr>
          <p:nvPr>
            <p:ph type="dt" sz="half" idx="10"/>
          </p:nvPr>
        </p:nvSpPr>
        <p:spPr/>
        <p:txBody>
          <a:bodyPr/>
          <a:lstStyle/>
          <a:p>
            <a:fld id="{6F86ED0C-1DA7-41F0-94CF-6218B1FEDFF1}" type="datetime1">
              <a:rPr lang="en-US" smtClean="0"/>
              <a:t>4/25/22</a:t>
            </a:fld>
            <a:endParaRPr lang="en-US" dirty="0"/>
          </a:p>
        </p:txBody>
      </p:sp>
      <p:sp>
        <p:nvSpPr>
          <p:cNvPr id="5" name="Footer Placeholder 4">
            <a:extLst>
              <a:ext uri="{FF2B5EF4-FFF2-40B4-BE49-F238E27FC236}">
                <a16:creationId xmlns:a16="http://schemas.microsoft.com/office/drawing/2014/main" id="{2007915F-BBB0-AF4C-8A5E-3DA3149BC9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6746FA-985E-6542-A626-10A56232D04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737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4E617-12CE-6242-85CC-7CC2A94D3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E8A73-6824-9645-83E0-B6281CCEB3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E4F3E-A457-C844-8560-73EA8AD97E00}"/>
              </a:ext>
            </a:extLst>
          </p:cNvPr>
          <p:cNvSpPr>
            <a:spLocks noGrp="1"/>
          </p:cNvSpPr>
          <p:nvPr>
            <p:ph type="dt" sz="half" idx="10"/>
          </p:nvPr>
        </p:nvSpPr>
        <p:spPr/>
        <p:txBody>
          <a:bodyPr/>
          <a:lstStyle/>
          <a:p>
            <a:fld id="{EECF02AB-6034-4B88-BC5A-7C17CB0EF809}" type="datetime1">
              <a:rPr lang="en-US" smtClean="0"/>
              <a:t>4/25/22</a:t>
            </a:fld>
            <a:endParaRPr lang="en-US" dirty="0"/>
          </a:p>
        </p:txBody>
      </p:sp>
      <p:sp>
        <p:nvSpPr>
          <p:cNvPr id="5" name="Footer Placeholder 4">
            <a:extLst>
              <a:ext uri="{FF2B5EF4-FFF2-40B4-BE49-F238E27FC236}">
                <a16:creationId xmlns:a16="http://schemas.microsoft.com/office/drawing/2014/main" id="{4142A534-5FDE-DC44-A49B-DA1EA04F2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2A9ACD-4046-EF45-82EB-E227E8760E4C}"/>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7992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4FBE6B-18B3-1842-B04B-D2182C863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315505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56E7D2-A4D4-F94F-9822-0854BD22D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3975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F691-954B-894C-B61A-ECD4C6B22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87FE8-62C1-6F4E-A878-891116824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0F939-80A6-FA48-8756-CDA645E3FC8F}"/>
              </a:ext>
            </a:extLst>
          </p:cNvPr>
          <p:cNvSpPr>
            <a:spLocks noGrp="1"/>
          </p:cNvSpPr>
          <p:nvPr>
            <p:ph type="dt" sz="half" idx="10"/>
          </p:nvPr>
        </p:nvSpPr>
        <p:spPr/>
        <p:txBody>
          <a:bodyPr/>
          <a:lstStyle/>
          <a:p>
            <a:fld id="{22F3E5F3-28EE-488F-BD53-B744C06C3DEC}" type="datetime1">
              <a:rPr lang="en-US" smtClean="0"/>
              <a:t>4/25/22</a:t>
            </a:fld>
            <a:endParaRPr lang="en-US" dirty="0"/>
          </a:p>
        </p:txBody>
      </p:sp>
      <p:sp>
        <p:nvSpPr>
          <p:cNvPr id="5" name="Footer Placeholder 4">
            <a:extLst>
              <a:ext uri="{FF2B5EF4-FFF2-40B4-BE49-F238E27FC236}">
                <a16:creationId xmlns:a16="http://schemas.microsoft.com/office/drawing/2014/main" id="{C908C1E2-35C5-5A4E-BBD9-6BE1A8B93C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4919C-A68A-B642-9783-808D0231FC3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9721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8C12-B05C-DB4A-8783-719F600F9C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BB9D04-B052-A040-89BF-A27A19175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76F4B6-C354-8A4B-88C8-B7BDF2B2E296}"/>
              </a:ext>
            </a:extLst>
          </p:cNvPr>
          <p:cNvSpPr>
            <a:spLocks noGrp="1"/>
          </p:cNvSpPr>
          <p:nvPr>
            <p:ph type="dt" sz="half" idx="10"/>
          </p:nvPr>
        </p:nvSpPr>
        <p:spPr/>
        <p:txBody>
          <a:bodyPr/>
          <a:lstStyle/>
          <a:p>
            <a:fld id="{E72EB70D-CD01-44DA-83B3-8FEB3383D307}" type="datetime1">
              <a:rPr lang="en-US" smtClean="0"/>
              <a:t>4/25/22</a:t>
            </a:fld>
            <a:endParaRPr lang="en-US" dirty="0"/>
          </a:p>
        </p:txBody>
      </p:sp>
      <p:sp>
        <p:nvSpPr>
          <p:cNvPr id="5" name="Footer Placeholder 4">
            <a:extLst>
              <a:ext uri="{FF2B5EF4-FFF2-40B4-BE49-F238E27FC236}">
                <a16:creationId xmlns:a16="http://schemas.microsoft.com/office/drawing/2014/main" id="{18795653-08A8-9C4D-A687-A16840F4A4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7CCBF-B806-7C40-8D2F-BAEDD94FF9F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0741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8C62-0C21-9346-B039-FBBF79145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DA65B-7015-F84C-B55E-5A22DAE396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03FF5-19A9-8F4A-A92D-4018FA7972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FBC26-91C0-134D-8549-4AEB1EB4BE4F}"/>
              </a:ext>
            </a:extLst>
          </p:cNvPr>
          <p:cNvSpPr>
            <a:spLocks noGrp="1"/>
          </p:cNvSpPr>
          <p:nvPr>
            <p:ph type="dt" sz="half" idx="10"/>
          </p:nvPr>
        </p:nvSpPr>
        <p:spPr/>
        <p:txBody>
          <a:bodyPr/>
          <a:lstStyle/>
          <a:p>
            <a:fld id="{D0158CFD-9357-46BE-A189-D637A67C8730}" type="datetime1">
              <a:rPr lang="en-US" smtClean="0"/>
              <a:t>4/25/22</a:t>
            </a:fld>
            <a:endParaRPr lang="en-US" dirty="0"/>
          </a:p>
        </p:txBody>
      </p:sp>
      <p:sp>
        <p:nvSpPr>
          <p:cNvPr id="6" name="Footer Placeholder 5">
            <a:extLst>
              <a:ext uri="{FF2B5EF4-FFF2-40B4-BE49-F238E27FC236}">
                <a16:creationId xmlns:a16="http://schemas.microsoft.com/office/drawing/2014/main" id="{0FA1A9BE-AF7C-B742-9533-A00B551A24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EC8A7F-382D-0246-891A-C0CB2F449ED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421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6CE8-884B-7743-8592-3AE138D318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0FB78-EAF6-F449-AFA0-175DA1A632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E7E91C-DE57-FA4A-A500-E262357DF3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3227B-67B7-034F-8F47-E9F3DDA99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B5F622-AB65-1941-84CE-AFEBAA15F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DFC55-B080-2F45-92CB-E7B014DB155C}"/>
              </a:ext>
            </a:extLst>
          </p:cNvPr>
          <p:cNvSpPr>
            <a:spLocks noGrp="1"/>
          </p:cNvSpPr>
          <p:nvPr>
            <p:ph type="dt" sz="half" idx="10"/>
          </p:nvPr>
        </p:nvSpPr>
        <p:spPr/>
        <p:txBody>
          <a:bodyPr/>
          <a:lstStyle/>
          <a:p>
            <a:fld id="{7B4742EE-B331-4632-BD10-A82FED6B6FC0}" type="datetime1">
              <a:rPr lang="en-US" smtClean="0"/>
              <a:t>4/25/22</a:t>
            </a:fld>
            <a:endParaRPr lang="en-US" dirty="0"/>
          </a:p>
        </p:txBody>
      </p:sp>
      <p:sp>
        <p:nvSpPr>
          <p:cNvPr id="8" name="Footer Placeholder 7">
            <a:extLst>
              <a:ext uri="{FF2B5EF4-FFF2-40B4-BE49-F238E27FC236}">
                <a16:creationId xmlns:a16="http://schemas.microsoft.com/office/drawing/2014/main" id="{7F64911D-5FC1-FA48-8390-09F40DBEDD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BFE29E-E27D-B848-ADED-8FFB48EA707B}"/>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5340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BF46-EA04-3941-8BB2-692A746426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689C38-10B7-5447-BB64-9A1854F42AA6}"/>
              </a:ext>
            </a:extLst>
          </p:cNvPr>
          <p:cNvSpPr>
            <a:spLocks noGrp="1"/>
          </p:cNvSpPr>
          <p:nvPr>
            <p:ph type="dt" sz="half" idx="10"/>
          </p:nvPr>
        </p:nvSpPr>
        <p:spPr/>
        <p:txBody>
          <a:bodyPr/>
          <a:lstStyle/>
          <a:p>
            <a:fld id="{451BA835-D13F-49F4-8F11-5D576AC65FAD}" type="datetime1">
              <a:rPr lang="en-US" smtClean="0"/>
              <a:t>4/25/22</a:t>
            </a:fld>
            <a:endParaRPr lang="en-US" dirty="0"/>
          </a:p>
        </p:txBody>
      </p:sp>
      <p:sp>
        <p:nvSpPr>
          <p:cNvPr id="4" name="Footer Placeholder 3">
            <a:extLst>
              <a:ext uri="{FF2B5EF4-FFF2-40B4-BE49-F238E27FC236}">
                <a16:creationId xmlns:a16="http://schemas.microsoft.com/office/drawing/2014/main" id="{A082E3C9-A42A-9443-93DA-C953026817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F7B613-6543-1941-ACB6-D92C8AD5B576}"/>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1178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992BD-6D22-F241-87CB-E2DD3626946B}"/>
              </a:ext>
            </a:extLst>
          </p:cNvPr>
          <p:cNvSpPr>
            <a:spLocks noGrp="1"/>
          </p:cNvSpPr>
          <p:nvPr>
            <p:ph type="dt" sz="half" idx="10"/>
          </p:nvPr>
        </p:nvSpPr>
        <p:spPr/>
        <p:txBody>
          <a:bodyPr/>
          <a:lstStyle/>
          <a:p>
            <a:fld id="{ADBD1799-ACB5-4CB2-86A2-5C574F1C8706}" type="datetime1">
              <a:rPr lang="en-US" smtClean="0"/>
              <a:t>4/25/22</a:t>
            </a:fld>
            <a:endParaRPr lang="en-US" dirty="0"/>
          </a:p>
        </p:txBody>
      </p:sp>
      <p:sp>
        <p:nvSpPr>
          <p:cNvPr id="3" name="Footer Placeholder 2">
            <a:extLst>
              <a:ext uri="{FF2B5EF4-FFF2-40B4-BE49-F238E27FC236}">
                <a16:creationId xmlns:a16="http://schemas.microsoft.com/office/drawing/2014/main" id="{08159852-9291-AC4C-B67C-5B1B59EC34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153813-57B3-5C4D-90E5-747F56A7A8D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4523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140-AC42-C84A-909F-81DAA9D68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A92B-4C20-FF4A-975C-BE2F0AC19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C552FA-17D8-9E45-BD5F-A34F245FF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C7C45-8DF1-A84C-BE4C-40D7EBBC7A92}"/>
              </a:ext>
            </a:extLst>
          </p:cNvPr>
          <p:cNvSpPr>
            <a:spLocks noGrp="1"/>
          </p:cNvSpPr>
          <p:nvPr>
            <p:ph type="dt" sz="half" idx="10"/>
          </p:nvPr>
        </p:nvSpPr>
        <p:spPr/>
        <p:txBody>
          <a:bodyPr/>
          <a:lstStyle/>
          <a:p>
            <a:fld id="{ED5DD0D6-7A82-473E-879B-C6ECD6CCCFEC}" type="datetime1">
              <a:rPr lang="en-US" smtClean="0"/>
              <a:t>4/25/22</a:t>
            </a:fld>
            <a:endParaRPr lang="en-US" dirty="0"/>
          </a:p>
        </p:txBody>
      </p:sp>
      <p:sp>
        <p:nvSpPr>
          <p:cNvPr id="6" name="Footer Placeholder 5">
            <a:extLst>
              <a:ext uri="{FF2B5EF4-FFF2-40B4-BE49-F238E27FC236}">
                <a16:creationId xmlns:a16="http://schemas.microsoft.com/office/drawing/2014/main" id="{019EE29F-1370-ED43-8592-A7191E96F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7A53EE-33AC-EE43-96FB-5C1D4E09D36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973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18A7-A20B-BB4C-A252-237EBABEC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62B10B-9846-824B-8488-1924FAE1C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AF089D-9DB0-804D-8AFF-C3DC5BBDB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280FE-FF51-214F-AB47-DDF8160C9B26}"/>
              </a:ext>
            </a:extLst>
          </p:cNvPr>
          <p:cNvSpPr>
            <a:spLocks noGrp="1"/>
          </p:cNvSpPr>
          <p:nvPr>
            <p:ph type="dt" sz="half" idx="10"/>
          </p:nvPr>
        </p:nvSpPr>
        <p:spPr/>
        <p:txBody>
          <a:bodyPr/>
          <a:lstStyle/>
          <a:p>
            <a:fld id="{D4605E03-BC17-41A7-854C-DFAB672737DC}" type="datetime1">
              <a:rPr lang="en-US" smtClean="0"/>
              <a:t>4/25/22</a:t>
            </a:fld>
            <a:endParaRPr lang="en-US" dirty="0"/>
          </a:p>
        </p:txBody>
      </p:sp>
      <p:sp>
        <p:nvSpPr>
          <p:cNvPr id="6" name="Footer Placeholder 5">
            <a:extLst>
              <a:ext uri="{FF2B5EF4-FFF2-40B4-BE49-F238E27FC236}">
                <a16:creationId xmlns:a16="http://schemas.microsoft.com/office/drawing/2014/main" id="{A82D34DC-030C-3A41-BD5E-265F73FE29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FFAD2A-D189-A04F-92AA-CE4A9959B80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2400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83A117-FDC2-8D48-A489-FDC671974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1A9B0-AE48-1C46-9BB2-37AC32753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F023E-52A5-5B4E-90F2-92ECC1F2E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4/25/22</a:t>
            </a:fld>
            <a:endParaRPr lang="en-US" dirty="0"/>
          </a:p>
        </p:txBody>
      </p:sp>
      <p:sp>
        <p:nvSpPr>
          <p:cNvPr id="5" name="Footer Placeholder 4">
            <a:extLst>
              <a:ext uri="{FF2B5EF4-FFF2-40B4-BE49-F238E27FC236}">
                <a16:creationId xmlns:a16="http://schemas.microsoft.com/office/drawing/2014/main" id="{975CBDD9-1DDF-074B-BFAA-1D3C9EECC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686187-3CB7-8E4D-8162-87D272369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1738294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5" r:id="rId12"/>
    <p:sldLayoutId id="214748381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tif"/><Relationship Id="rId4" Type="http://schemas.openxmlformats.org/officeDocument/2006/relationships/image" Target="../media/image4.tif"/></Relationships>
</file>

<file path=ppt/slides/_rels/slide6.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304800" y="2026024"/>
            <a:ext cx="11350906" cy="4163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US" sz="3200" b="1" dirty="0">
              <a:solidFill>
                <a:srgbClr val="167641"/>
              </a:solidFill>
              <a:latin typeface="Helvetica" charset="0"/>
              <a:ea typeface="Helvetica" charset="0"/>
              <a:cs typeface="Helvetica" charset="0"/>
            </a:endParaRPr>
          </a:p>
        </p:txBody>
      </p:sp>
      <p:sp>
        <p:nvSpPr>
          <p:cNvPr id="4" name="TextBox 3">
            <a:extLst>
              <a:ext uri="{FF2B5EF4-FFF2-40B4-BE49-F238E27FC236}">
                <a16:creationId xmlns:a16="http://schemas.microsoft.com/office/drawing/2014/main" id="{2A947996-4A87-7949-F8FB-847DD494EF20}"/>
              </a:ext>
            </a:extLst>
          </p:cNvPr>
          <p:cNvSpPr txBox="1"/>
          <p:nvPr/>
        </p:nvSpPr>
        <p:spPr>
          <a:xfrm>
            <a:off x="1311298" y="3831020"/>
            <a:ext cx="9569403" cy="923330"/>
          </a:xfrm>
          <a:prstGeom prst="rect">
            <a:avLst/>
          </a:prstGeom>
          <a:noFill/>
        </p:spPr>
        <p:txBody>
          <a:bodyPr wrap="square" rtlCol="0">
            <a:spAutoFit/>
          </a:bodyPr>
          <a:lstStyle/>
          <a:p>
            <a:r>
              <a:rPr lang="en-US" dirty="0"/>
              <a:t>George </a:t>
            </a:r>
            <a:r>
              <a:rPr lang="en-US" dirty="0" err="1"/>
              <a:t>Beeton</a:t>
            </a:r>
            <a:r>
              <a:rPr lang="en-US" dirty="0"/>
              <a:t>, OMSII</a:t>
            </a:r>
            <a:r>
              <a:rPr lang="en-US" baseline="30000" dirty="0"/>
              <a:t>1</a:t>
            </a:r>
            <a:r>
              <a:rPr lang="en-US" dirty="0"/>
              <a:t>, Alec </a:t>
            </a:r>
            <a:r>
              <a:rPr lang="en-US" dirty="0" err="1"/>
              <a:t>Doederlein</a:t>
            </a:r>
            <a:r>
              <a:rPr lang="en-US" dirty="0"/>
              <a:t>, OMSII</a:t>
            </a:r>
            <a:r>
              <a:rPr lang="en-US" baseline="30000" dirty="0"/>
              <a:t>1</a:t>
            </a:r>
            <a:r>
              <a:rPr lang="en-US" dirty="0"/>
              <a:t>, Zach </a:t>
            </a:r>
            <a:r>
              <a:rPr lang="en-US" dirty="0" err="1"/>
              <a:t>Loeffelholz</a:t>
            </a:r>
            <a:r>
              <a:rPr lang="en-US" dirty="0"/>
              <a:t> MD</a:t>
            </a:r>
            <a:r>
              <a:rPr lang="en-US" baseline="30000" dirty="0"/>
              <a:t>2</a:t>
            </a:r>
            <a:r>
              <a:rPr lang="en-US" dirty="0"/>
              <a:t>, Cezar </a:t>
            </a:r>
            <a:r>
              <a:rPr lang="en-US" dirty="0" err="1"/>
              <a:t>Sandu</a:t>
            </a:r>
            <a:r>
              <a:rPr lang="en-US" dirty="0"/>
              <a:t>, MD</a:t>
            </a:r>
            <a:r>
              <a:rPr lang="en-US" baseline="30000" dirty="0"/>
              <a:t>2</a:t>
            </a:r>
            <a:r>
              <a:rPr lang="en-US" dirty="0"/>
              <a:t> </a:t>
            </a:r>
          </a:p>
          <a:p>
            <a:endParaRPr lang="en-US" dirty="0"/>
          </a:p>
          <a:p>
            <a:r>
              <a:rPr lang="en-US" dirty="0"/>
              <a:t>Texas college of osteopathic medicine</a:t>
            </a:r>
            <a:r>
              <a:rPr lang="en-US" baseline="30000" dirty="0"/>
              <a:t>1</a:t>
            </a:r>
            <a:r>
              <a:rPr lang="en-US" dirty="0"/>
              <a:t>, JPS Health Orthopedic Surgery</a:t>
            </a:r>
            <a:r>
              <a:rPr lang="en-US" baseline="30000" dirty="0"/>
              <a:t>2</a:t>
            </a:r>
            <a:endParaRPr lang="en-US" dirty="0"/>
          </a:p>
        </p:txBody>
      </p:sp>
      <p:sp>
        <p:nvSpPr>
          <p:cNvPr id="5" name="TextBox 4">
            <a:extLst>
              <a:ext uri="{FF2B5EF4-FFF2-40B4-BE49-F238E27FC236}">
                <a16:creationId xmlns:a16="http://schemas.microsoft.com/office/drawing/2014/main" id="{91B00605-DE7D-6EB0-6058-D173AC850763}"/>
              </a:ext>
            </a:extLst>
          </p:cNvPr>
          <p:cNvSpPr txBox="1"/>
          <p:nvPr/>
        </p:nvSpPr>
        <p:spPr>
          <a:xfrm>
            <a:off x="420546" y="1647652"/>
            <a:ext cx="11350906" cy="1938992"/>
          </a:xfrm>
          <a:prstGeom prst="rect">
            <a:avLst/>
          </a:prstGeom>
          <a:noFill/>
        </p:spPr>
        <p:txBody>
          <a:bodyPr wrap="square" rtlCol="0">
            <a:spAutoFit/>
          </a:bodyPr>
          <a:lstStyle/>
          <a:p>
            <a:pPr algn="ctr"/>
            <a:r>
              <a:rPr lang="en-US" sz="4000" dirty="0"/>
              <a:t>Treatment of Holospinal Epidural Abscess with Selective Skip Laminectomies and Catheter Irrigation: A Case Report</a:t>
            </a:r>
          </a:p>
        </p:txBody>
      </p:sp>
    </p:spTree>
    <p:extLst>
      <p:ext uri="{BB962C8B-B14F-4D97-AF65-F5344CB8AC3E}">
        <p14:creationId xmlns:p14="http://schemas.microsoft.com/office/powerpoint/2010/main" val="145363697"/>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228651" y="3076146"/>
            <a:ext cx="11259123" cy="2248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800" b="1" dirty="0">
              <a:solidFill>
                <a:schemeClr val="tx1">
                  <a:lumMod val="50000"/>
                  <a:lumOff val="50000"/>
                </a:schemeClr>
              </a:solidFill>
              <a:latin typeface="Helvetica" charset="0"/>
              <a:ea typeface="Helvetica" charset="0"/>
              <a:cs typeface="Helvetica" charset="0"/>
            </a:endParaRPr>
          </a:p>
        </p:txBody>
      </p:sp>
      <p:sp>
        <p:nvSpPr>
          <p:cNvPr id="2" name="TextBox 1">
            <a:extLst>
              <a:ext uri="{FF2B5EF4-FFF2-40B4-BE49-F238E27FC236}">
                <a16:creationId xmlns:a16="http://schemas.microsoft.com/office/drawing/2014/main" id="{5E74A738-56E9-F84B-8FDA-448D308866B8}"/>
              </a:ext>
            </a:extLst>
          </p:cNvPr>
          <p:cNvSpPr txBox="1"/>
          <p:nvPr/>
        </p:nvSpPr>
        <p:spPr>
          <a:xfrm>
            <a:off x="4218723" y="2606786"/>
            <a:ext cx="3754554" cy="938719"/>
          </a:xfrm>
          <a:prstGeom prst="rect">
            <a:avLst/>
          </a:prstGeom>
          <a:noFill/>
        </p:spPr>
        <p:txBody>
          <a:bodyPr wrap="none" rtlCol="0">
            <a:spAutoFit/>
          </a:bodyPr>
          <a:lstStyle/>
          <a:p>
            <a:r>
              <a:rPr lang="en-US" sz="55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66604305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376518" y="394447"/>
            <a:ext cx="2922595" cy="984885"/>
          </a:xfrm>
          <a:prstGeom prst="rect">
            <a:avLst/>
          </a:prstGeom>
          <a:noFill/>
        </p:spPr>
        <p:txBody>
          <a:bodyPr wrap="none" rtlCol="0">
            <a:spAutoFit/>
          </a:bodyPr>
          <a:lstStyle/>
          <a:p>
            <a:r>
              <a:rPr lang="en-US" sz="4000">
                <a:latin typeface="Arial" panose="020B0604020202020204" pitchFamily="34" charset="0"/>
                <a:cs typeface="Arial" panose="020B0604020202020204" pitchFamily="34" charset="0"/>
              </a:rPr>
              <a:t>Background</a:t>
            </a:r>
          </a:p>
          <a:p>
            <a:endParaRPr lang="en-US" dirty="0"/>
          </a:p>
        </p:txBody>
      </p:sp>
      <p:sp>
        <p:nvSpPr>
          <p:cNvPr id="4" name="TextBox 3">
            <a:extLst>
              <a:ext uri="{FF2B5EF4-FFF2-40B4-BE49-F238E27FC236}">
                <a16:creationId xmlns:a16="http://schemas.microsoft.com/office/drawing/2014/main" id="{6E9ACE5A-8FAD-514E-A083-79C5D92AFE00}"/>
              </a:ext>
            </a:extLst>
          </p:cNvPr>
          <p:cNvSpPr txBox="1"/>
          <p:nvPr/>
        </p:nvSpPr>
        <p:spPr>
          <a:xfrm>
            <a:off x="376518" y="1577787"/>
            <a:ext cx="10865225" cy="1016560"/>
          </a:xfrm>
          <a:prstGeom prst="rect">
            <a:avLst/>
          </a:prstGeom>
          <a:noFill/>
        </p:spPr>
        <p:txBody>
          <a:bodyPr wrap="square" rtlCol="0">
            <a:spAutoFit/>
          </a:bodyPr>
          <a:lstStyle/>
          <a:p>
            <a:pPr marL="457200" indent="-457200">
              <a:lnSpc>
                <a:spcPct val="110000"/>
              </a:lnSpc>
              <a:buFont typeface="Arial" panose="020B0604020202020204" pitchFamily="34" charset="0"/>
              <a:buChar char="•"/>
            </a:pPr>
            <a:endParaRPr lang="en-US" sz="2800" dirty="0"/>
          </a:p>
          <a:p>
            <a:pPr marL="457200" indent="-457200">
              <a:lnSpc>
                <a:spcPct val="110000"/>
              </a:lnSpc>
              <a:buFont typeface="Arial" panose="020B0604020202020204" pitchFamily="34" charset="0"/>
              <a:buChar char="•"/>
            </a:pPr>
            <a:endParaRPr lang="en-US" sz="2800" dirty="0"/>
          </a:p>
        </p:txBody>
      </p:sp>
      <p:graphicFrame>
        <p:nvGraphicFramePr>
          <p:cNvPr id="10" name="TextBox 3">
            <a:extLst>
              <a:ext uri="{FF2B5EF4-FFF2-40B4-BE49-F238E27FC236}">
                <a16:creationId xmlns:a16="http://schemas.microsoft.com/office/drawing/2014/main" id="{C31A7101-91A3-49DD-10AD-C85CB626E76F}"/>
              </a:ext>
            </a:extLst>
          </p:cNvPr>
          <p:cNvGraphicFramePr/>
          <p:nvPr>
            <p:extLst>
              <p:ext uri="{D42A27DB-BD31-4B8C-83A1-F6EECF244321}">
                <p14:modId xmlns:p14="http://schemas.microsoft.com/office/powerpoint/2010/main" val="1033566376"/>
              </p:ext>
            </p:extLst>
          </p:nvPr>
        </p:nvGraphicFramePr>
        <p:xfrm>
          <a:off x="479457" y="1379332"/>
          <a:ext cx="10865225" cy="459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8086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376518" y="394447"/>
            <a:ext cx="3121367" cy="707886"/>
          </a:xfrm>
          <a:prstGeom prst="rect">
            <a:avLst/>
          </a:prstGeom>
          <a:noFill/>
        </p:spPr>
        <p:txBody>
          <a:bodyPr wrap="none" rtlCol="0">
            <a:spAutoFit/>
          </a:bodyPr>
          <a:lstStyle/>
          <a:p>
            <a:r>
              <a:rPr lang="en-US" sz="4000">
                <a:latin typeface="Arial" panose="020B0604020202020204" pitchFamily="34" charset="0"/>
                <a:cs typeface="Arial" panose="020B0604020202020204" pitchFamily="34" charset="0"/>
              </a:rPr>
              <a:t>Case History</a:t>
            </a:r>
            <a:endParaRPr lang="en-US" sz="4000" dirty="0">
              <a:latin typeface="Arial" panose="020B0604020202020204" pitchFamily="34" charset="0"/>
              <a:cs typeface="Arial" panose="020B0604020202020204" pitchFamily="34" charset="0"/>
            </a:endParaRPr>
          </a:p>
        </p:txBody>
      </p:sp>
      <p:graphicFrame>
        <p:nvGraphicFramePr>
          <p:cNvPr id="7" name="TextBox 3">
            <a:extLst>
              <a:ext uri="{FF2B5EF4-FFF2-40B4-BE49-F238E27FC236}">
                <a16:creationId xmlns:a16="http://schemas.microsoft.com/office/drawing/2014/main" id="{269AF4E1-4D94-5BD9-BF28-B11A827A91E2}"/>
              </a:ext>
            </a:extLst>
          </p:cNvPr>
          <p:cNvGraphicFramePr/>
          <p:nvPr>
            <p:extLst>
              <p:ext uri="{D42A27DB-BD31-4B8C-83A1-F6EECF244321}">
                <p14:modId xmlns:p14="http://schemas.microsoft.com/office/powerpoint/2010/main" val="2006920021"/>
              </p:ext>
            </p:extLst>
          </p:nvPr>
        </p:nvGraphicFramePr>
        <p:xfrm>
          <a:off x="376518" y="1421389"/>
          <a:ext cx="10659344" cy="417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63108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3203-B758-3244-AF26-47E0BECB6197}"/>
              </a:ext>
            </a:extLst>
          </p:cNvPr>
          <p:cNvSpPr txBox="1"/>
          <p:nvPr/>
        </p:nvSpPr>
        <p:spPr>
          <a:xfrm>
            <a:off x="376518" y="394447"/>
            <a:ext cx="3007555"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Examination</a:t>
            </a:r>
          </a:p>
        </p:txBody>
      </p:sp>
      <p:sp>
        <p:nvSpPr>
          <p:cNvPr id="9" name="Rounded Rectangle 8">
            <a:extLst>
              <a:ext uri="{FF2B5EF4-FFF2-40B4-BE49-F238E27FC236}">
                <a16:creationId xmlns:a16="http://schemas.microsoft.com/office/drawing/2014/main" id="{6902FF78-6200-FE16-7676-FEBBF696297A}"/>
              </a:ext>
            </a:extLst>
          </p:cNvPr>
          <p:cNvSpPr/>
          <p:nvPr/>
        </p:nvSpPr>
        <p:spPr>
          <a:xfrm>
            <a:off x="555734" y="1270294"/>
            <a:ext cx="11031921" cy="462600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10000"/>
              </a:lnSpc>
              <a:buFont typeface="Arial" panose="020B0604020202020204" pitchFamily="34" charset="0"/>
              <a:buChar char="•"/>
            </a:pPr>
            <a:r>
              <a:rPr lang="en-US" sz="2400" dirty="0">
                <a:solidFill>
                  <a:prstClr val="white"/>
                </a:solidFill>
              </a:rPr>
              <a:t>MRI of the cervical, thoracic and lumbar spine was performed, revealing HEA as well as multiple paraspinal musculature abscesses and a retropharyngeal/prevertebral abscess. </a:t>
            </a:r>
          </a:p>
          <a:p>
            <a:pPr marL="342900" lvl="0" indent="-342900">
              <a:lnSpc>
                <a:spcPct val="110000"/>
              </a:lnSpc>
              <a:buFont typeface="Arial" panose="020B0604020202020204" pitchFamily="34" charset="0"/>
              <a:buChar char="•"/>
            </a:pPr>
            <a:endParaRPr lang="en-US" sz="2400" dirty="0">
              <a:solidFill>
                <a:prstClr val="white"/>
              </a:solidFill>
            </a:endParaRPr>
          </a:p>
          <a:p>
            <a:pPr marL="342900" lvl="0" indent="-342900">
              <a:lnSpc>
                <a:spcPct val="110000"/>
              </a:lnSpc>
              <a:buFont typeface="Arial" panose="020B0604020202020204" pitchFamily="34" charset="0"/>
              <a:buChar char="•"/>
            </a:pPr>
            <a:r>
              <a:rPr lang="en-US" sz="2400" dirty="0">
                <a:solidFill>
                  <a:prstClr val="white"/>
                </a:solidFill>
              </a:rPr>
              <a:t>Due to intubation a reliable neuro exam was limited. </a:t>
            </a:r>
          </a:p>
          <a:p>
            <a:pPr marL="800100" lvl="1" indent="-342900">
              <a:lnSpc>
                <a:spcPct val="110000"/>
              </a:lnSpc>
              <a:buFont typeface="Arial" panose="020B0604020202020204" pitchFamily="34" charset="0"/>
              <a:buChar char="•"/>
            </a:pPr>
            <a:r>
              <a:rPr lang="en-US" dirty="0"/>
              <a:t>He initially had normal reflexes, negative Hoffman's sign, and 1-2 beats of clonus bilaterally</a:t>
            </a:r>
            <a:r>
              <a:rPr lang="en-US" sz="2400" dirty="0"/>
              <a:t> </a:t>
            </a:r>
            <a:endParaRPr lang="en-US" sz="2400" dirty="0">
              <a:solidFill>
                <a:prstClr val="white"/>
              </a:solidFill>
            </a:endParaRPr>
          </a:p>
          <a:p>
            <a:pPr marL="342900" lvl="0" indent="-342900">
              <a:lnSpc>
                <a:spcPct val="110000"/>
              </a:lnSpc>
              <a:buFont typeface="Arial" panose="020B0604020202020204" pitchFamily="34" charset="0"/>
              <a:buChar char="•"/>
            </a:pPr>
            <a:endParaRPr lang="en-US" sz="2400" dirty="0">
              <a:solidFill>
                <a:prstClr val="white"/>
              </a:solidFill>
            </a:endParaRPr>
          </a:p>
          <a:p>
            <a:pPr marL="342900" lvl="0" indent="-342900">
              <a:lnSpc>
                <a:spcPct val="110000"/>
              </a:lnSpc>
              <a:buFont typeface="Arial" panose="020B0604020202020204" pitchFamily="34" charset="0"/>
              <a:buChar char="•"/>
            </a:pPr>
            <a:r>
              <a:rPr lang="en-US" sz="2400" dirty="0">
                <a:solidFill>
                  <a:prstClr val="white"/>
                </a:solidFill>
              </a:rPr>
              <a:t>Infection lab markers elevated.</a:t>
            </a:r>
          </a:p>
          <a:p>
            <a:pPr marL="342900" lvl="0" indent="-342900">
              <a:lnSpc>
                <a:spcPct val="110000"/>
              </a:lnSpc>
              <a:buFont typeface="Arial" panose="020B0604020202020204" pitchFamily="34" charset="0"/>
              <a:buChar char="•"/>
            </a:pPr>
            <a:endParaRPr lang="en-US" sz="2400" dirty="0">
              <a:solidFill>
                <a:prstClr val="white"/>
              </a:solidFill>
            </a:endParaRPr>
          </a:p>
          <a:p>
            <a:pPr marL="342900" lvl="0" indent="-342900">
              <a:lnSpc>
                <a:spcPct val="110000"/>
              </a:lnSpc>
              <a:buFont typeface="Arial" panose="020B0604020202020204" pitchFamily="34" charset="0"/>
              <a:buChar char="•"/>
            </a:pPr>
            <a:r>
              <a:rPr lang="en-US" sz="2400" dirty="0">
                <a:solidFill>
                  <a:prstClr val="white"/>
                </a:solidFill>
              </a:rPr>
              <a:t>5 beats of clonus bilaterally.</a:t>
            </a:r>
          </a:p>
          <a:p>
            <a:pPr algn="ctr"/>
            <a:endParaRPr lang="en-US" dirty="0"/>
          </a:p>
        </p:txBody>
      </p:sp>
    </p:spTree>
    <p:extLst>
      <p:ext uri="{BB962C8B-B14F-4D97-AF65-F5344CB8AC3E}">
        <p14:creationId xmlns:p14="http://schemas.microsoft.com/office/powerpoint/2010/main" val="160685962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4CDEF5-E32D-F145-9130-0425D8F96220}"/>
              </a:ext>
            </a:extLst>
          </p:cNvPr>
          <p:cNvSpPr txBox="1"/>
          <p:nvPr/>
        </p:nvSpPr>
        <p:spPr>
          <a:xfrm>
            <a:off x="376518" y="461847"/>
            <a:ext cx="2693366"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MRI Scans</a:t>
            </a:r>
          </a:p>
        </p:txBody>
      </p:sp>
      <p:pic>
        <p:nvPicPr>
          <p:cNvPr id="5" name="Picture 4" descr="A close-up of a brain&#10;&#10;Description automatically generated with low confidence">
            <a:extLst>
              <a:ext uri="{FF2B5EF4-FFF2-40B4-BE49-F238E27FC236}">
                <a16:creationId xmlns:a16="http://schemas.microsoft.com/office/drawing/2014/main" id="{7AAB3E9C-D65E-108E-2884-65AB89AF9CE6}"/>
              </a:ext>
            </a:extLst>
          </p:cNvPr>
          <p:cNvPicPr>
            <a:picLocks noChangeAspect="1"/>
          </p:cNvPicPr>
          <p:nvPr/>
        </p:nvPicPr>
        <p:blipFill>
          <a:blip r:embed="rId3"/>
          <a:stretch>
            <a:fillRect/>
          </a:stretch>
        </p:blipFill>
        <p:spPr>
          <a:xfrm>
            <a:off x="431342" y="1355205"/>
            <a:ext cx="3967970" cy="4471840"/>
          </a:xfrm>
          <a:prstGeom prst="rect">
            <a:avLst/>
          </a:prstGeom>
        </p:spPr>
      </p:pic>
      <p:pic>
        <p:nvPicPr>
          <p:cNvPr id="7" name="Picture 6" descr="A close-up of a foot&#10;&#10;Description automatically generated with low confidence">
            <a:extLst>
              <a:ext uri="{FF2B5EF4-FFF2-40B4-BE49-F238E27FC236}">
                <a16:creationId xmlns:a16="http://schemas.microsoft.com/office/drawing/2014/main" id="{ECAA6CAC-9A2B-4190-A7CB-05CB141777A6}"/>
              </a:ext>
            </a:extLst>
          </p:cNvPr>
          <p:cNvPicPr>
            <a:picLocks noChangeAspect="1"/>
          </p:cNvPicPr>
          <p:nvPr/>
        </p:nvPicPr>
        <p:blipFill rotWithShape="1">
          <a:blip r:embed="rId4"/>
          <a:srcRect l="-1" r="-5" b="10324"/>
          <a:stretch/>
        </p:blipFill>
        <p:spPr>
          <a:xfrm flipH="1">
            <a:off x="4840683" y="1355205"/>
            <a:ext cx="3253967" cy="4471841"/>
          </a:xfrm>
          <a:prstGeom prst="rect">
            <a:avLst/>
          </a:prstGeom>
          <a:ln w="19050" cap="sq">
            <a:solidFill>
              <a:schemeClr val="tx2">
                <a:lumMod val="60000"/>
                <a:lumOff val="40000"/>
                <a:alpha val="60000"/>
              </a:schemeClr>
            </a:solidFill>
            <a:miter lim="800000"/>
          </a:ln>
          <a:effectLst>
            <a:outerShdw blurRad="88900" dist="38100" dir="5400000" algn="tl" rotWithShape="0">
              <a:prstClr val="black">
                <a:alpha val="40000"/>
              </a:prstClr>
            </a:outerShdw>
          </a:effectLst>
        </p:spPr>
      </p:pic>
      <p:pic>
        <p:nvPicPr>
          <p:cNvPr id="8" name="Picture 7" descr="A picture containing text&#10;&#10;Description automatically generated">
            <a:extLst>
              <a:ext uri="{FF2B5EF4-FFF2-40B4-BE49-F238E27FC236}">
                <a16:creationId xmlns:a16="http://schemas.microsoft.com/office/drawing/2014/main" id="{78E2601E-D982-AA60-8188-E9ED6663EF91}"/>
              </a:ext>
            </a:extLst>
          </p:cNvPr>
          <p:cNvPicPr>
            <a:picLocks noChangeAspect="1"/>
          </p:cNvPicPr>
          <p:nvPr/>
        </p:nvPicPr>
        <p:blipFill rotWithShape="1">
          <a:blip r:embed="rId5"/>
          <a:srcRect l="16400" r="-7" b="-7"/>
          <a:stretch/>
        </p:blipFill>
        <p:spPr>
          <a:xfrm>
            <a:off x="8536022" y="1423774"/>
            <a:ext cx="3027766" cy="4403271"/>
          </a:xfrm>
          <a:custGeom>
            <a:avLst/>
            <a:gdLst/>
            <a:ahLst/>
            <a:cxnLst/>
            <a:rect l="l" t="t" r="r" b="b"/>
            <a:pathLst>
              <a:path w="3425199" h="2420166">
                <a:moveTo>
                  <a:pt x="0" y="0"/>
                </a:moveTo>
                <a:lnTo>
                  <a:pt x="3425199" y="0"/>
                </a:lnTo>
                <a:lnTo>
                  <a:pt x="3425199" y="2253701"/>
                </a:lnTo>
                <a:cubicBezTo>
                  <a:pt x="3425199" y="2345637"/>
                  <a:pt x="3350670" y="2420166"/>
                  <a:pt x="3258734" y="2420166"/>
                </a:cubicBezTo>
                <a:lnTo>
                  <a:pt x="0" y="2420166"/>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TextBox 3">
            <a:extLst>
              <a:ext uri="{FF2B5EF4-FFF2-40B4-BE49-F238E27FC236}">
                <a16:creationId xmlns:a16="http://schemas.microsoft.com/office/drawing/2014/main" id="{B31A8C19-00C7-F4B5-020D-E6C27BB46B43}"/>
              </a:ext>
            </a:extLst>
          </p:cNvPr>
          <p:cNvSpPr txBox="1"/>
          <p:nvPr/>
        </p:nvSpPr>
        <p:spPr>
          <a:xfrm>
            <a:off x="1008994" y="5827045"/>
            <a:ext cx="2060890" cy="461665"/>
          </a:xfrm>
          <a:prstGeom prst="rect">
            <a:avLst/>
          </a:prstGeom>
          <a:noFill/>
        </p:spPr>
        <p:txBody>
          <a:bodyPr wrap="square" rtlCol="0">
            <a:spAutoFit/>
          </a:bodyPr>
          <a:lstStyle/>
          <a:p>
            <a:r>
              <a:rPr lang="en-US" sz="1200" dirty="0"/>
              <a:t>Fig. 1: T2WI sagittal MRI of the cervical spine</a:t>
            </a:r>
          </a:p>
        </p:txBody>
      </p:sp>
      <p:sp>
        <p:nvSpPr>
          <p:cNvPr id="11" name="TextBox 10">
            <a:extLst>
              <a:ext uri="{FF2B5EF4-FFF2-40B4-BE49-F238E27FC236}">
                <a16:creationId xmlns:a16="http://schemas.microsoft.com/office/drawing/2014/main" id="{899D929C-7880-0AB5-F172-9D019AA11619}"/>
              </a:ext>
            </a:extLst>
          </p:cNvPr>
          <p:cNvSpPr txBox="1"/>
          <p:nvPr/>
        </p:nvSpPr>
        <p:spPr>
          <a:xfrm>
            <a:off x="5065555" y="5827045"/>
            <a:ext cx="2060890" cy="461665"/>
          </a:xfrm>
          <a:prstGeom prst="rect">
            <a:avLst/>
          </a:prstGeom>
          <a:noFill/>
        </p:spPr>
        <p:txBody>
          <a:bodyPr wrap="square" rtlCol="0">
            <a:spAutoFit/>
          </a:bodyPr>
          <a:lstStyle/>
          <a:p>
            <a:r>
              <a:rPr lang="en-US" sz="1200" dirty="0"/>
              <a:t>Fig. 2: T2WI sagittal MRI of the thoracic spine</a:t>
            </a:r>
          </a:p>
        </p:txBody>
      </p:sp>
      <p:sp>
        <p:nvSpPr>
          <p:cNvPr id="12" name="TextBox 11">
            <a:extLst>
              <a:ext uri="{FF2B5EF4-FFF2-40B4-BE49-F238E27FC236}">
                <a16:creationId xmlns:a16="http://schemas.microsoft.com/office/drawing/2014/main" id="{3B2B56B9-EC72-3422-CF69-6C959F62404E}"/>
              </a:ext>
            </a:extLst>
          </p:cNvPr>
          <p:cNvSpPr txBox="1"/>
          <p:nvPr/>
        </p:nvSpPr>
        <p:spPr>
          <a:xfrm>
            <a:off x="9019460" y="5911728"/>
            <a:ext cx="2060890" cy="461665"/>
          </a:xfrm>
          <a:prstGeom prst="rect">
            <a:avLst/>
          </a:prstGeom>
          <a:noFill/>
        </p:spPr>
        <p:txBody>
          <a:bodyPr wrap="square" rtlCol="0">
            <a:spAutoFit/>
          </a:bodyPr>
          <a:lstStyle/>
          <a:p>
            <a:r>
              <a:rPr lang="en-US" sz="1200" dirty="0"/>
              <a:t>Fig. 3: T2WI sagittal MRI of the lumbar spine</a:t>
            </a:r>
          </a:p>
        </p:txBody>
      </p:sp>
    </p:spTree>
    <p:extLst>
      <p:ext uri="{BB962C8B-B14F-4D97-AF65-F5344CB8AC3E}">
        <p14:creationId xmlns:p14="http://schemas.microsoft.com/office/powerpoint/2010/main" val="197510916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5C1FF5-C530-7047-BC3C-2E22FB5DD9DD}"/>
              </a:ext>
            </a:extLst>
          </p:cNvPr>
          <p:cNvSpPr txBox="1"/>
          <p:nvPr/>
        </p:nvSpPr>
        <p:spPr>
          <a:xfrm>
            <a:off x="376517" y="448235"/>
            <a:ext cx="2438488"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Operation</a:t>
            </a:r>
          </a:p>
        </p:txBody>
      </p:sp>
      <p:graphicFrame>
        <p:nvGraphicFramePr>
          <p:cNvPr id="5" name="Content Placeholder 2">
            <a:extLst>
              <a:ext uri="{FF2B5EF4-FFF2-40B4-BE49-F238E27FC236}">
                <a16:creationId xmlns:a16="http://schemas.microsoft.com/office/drawing/2014/main" id="{7BE440E5-A0DF-47E4-4C82-EE7630B66975}"/>
              </a:ext>
            </a:extLst>
          </p:cNvPr>
          <p:cNvGraphicFramePr>
            <a:graphicFrameLocks/>
          </p:cNvGraphicFramePr>
          <p:nvPr>
            <p:extLst>
              <p:ext uri="{D42A27DB-BD31-4B8C-83A1-F6EECF244321}">
                <p14:modId xmlns:p14="http://schemas.microsoft.com/office/powerpoint/2010/main" val="2243596604"/>
              </p:ext>
            </p:extLst>
          </p:nvPr>
        </p:nvGraphicFramePr>
        <p:xfrm>
          <a:off x="878188" y="1315181"/>
          <a:ext cx="6315678" cy="460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person, indoor&#10;&#10;Description automatically generated">
            <a:extLst>
              <a:ext uri="{FF2B5EF4-FFF2-40B4-BE49-F238E27FC236}">
                <a16:creationId xmlns:a16="http://schemas.microsoft.com/office/drawing/2014/main" id="{CB9148C7-4FE5-05C7-FF56-6CA9322FC720}"/>
              </a:ext>
            </a:extLst>
          </p:cNvPr>
          <p:cNvPicPr>
            <a:picLocks noChangeAspect="1"/>
          </p:cNvPicPr>
          <p:nvPr/>
        </p:nvPicPr>
        <p:blipFill>
          <a:blip r:embed="rId8"/>
          <a:stretch>
            <a:fillRect/>
          </a:stretch>
        </p:blipFill>
        <p:spPr>
          <a:xfrm>
            <a:off x="7676822" y="1315181"/>
            <a:ext cx="3421063" cy="4602144"/>
          </a:xfrm>
          <a:prstGeom prst="rect">
            <a:avLst/>
          </a:prstGeom>
        </p:spPr>
      </p:pic>
    </p:spTree>
    <p:extLst>
      <p:ext uri="{BB962C8B-B14F-4D97-AF65-F5344CB8AC3E}">
        <p14:creationId xmlns:p14="http://schemas.microsoft.com/office/powerpoint/2010/main" val="953475882"/>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002B2-4C24-5549-915C-D77F71568C1E}"/>
              </a:ext>
            </a:extLst>
          </p:cNvPr>
          <p:cNvSpPr txBox="1"/>
          <p:nvPr/>
        </p:nvSpPr>
        <p:spPr>
          <a:xfrm>
            <a:off x="358588" y="430306"/>
            <a:ext cx="2093843"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Post OP</a:t>
            </a:r>
          </a:p>
        </p:txBody>
      </p:sp>
      <p:graphicFrame>
        <p:nvGraphicFramePr>
          <p:cNvPr id="4" name="TextBox 1">
            <a:extLst>
              <a:ext uri="{FF2B5EF4-FFF2-40B4-BE49-F238E27FC236}">
                <a16:creationId xmlns:a16="http://schemas.microsoft.com/office/drawing/2014/main" id="{700640A7-1DF4-D2D7-C207-EBA282CA37A8}"/>
              </a:ext>
            </a:extLst>
          </p:cNvPr>
          <p:cNvGraphicFramePr/>
          <p:nvPr>
            <p:extLst>
              <p:ext uri="{D42A27DB-BD31-4B8C-83A1-F6EECF244321}">
                <p14:modId xmlns:p14="http://schemas.microsoft.com/office/powerpoint/2010/main" val="4093385438"/>
              </p:ext>
            </p:extLst>
          </p:nvPr>
        </p:nvGraphicFramePr>
        <p:xfrm>
          <a:off x="838200" y="1481959"/>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4433547"/>
      </p:ext>
    </p:extLst>
  </p:cSld>
  <p:clrMapOvr>
    <a:masterClrMapping/>
  </p:clrMapOvr>
  <mc:AlternateContent xmlns:mc="http://schemas.openxmlformats.org/markup-compatibility/2006">
    <mc:Choice xmlns:p14="http://schemas.microsoft.com/office/powerpoint/2010/main" Requires="p14">
      <p:transition spd="slow" p14:dur="225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002B2-4C24-5549-915C-D77F71568C1E}"/>
              </a:ext>
            </a:extLst>
          </p:cNvPr>
          <p:cNvSpPr txBox="1"/>
          <p:nvPr/>
        </p:nvSpPr>
        <p:spPr>
          <a:xfrm>
            <a:off x="358588" y="430306"/>
            <a:ext cx="2664512" cy="707886"/>
          </a:xfrm>
          <a:prstGeom prst="rect">
            <a:avLst/>
          </a:prstGeom>
          <a:noFill/>
        </p:spPr>
        <p:txBody>
          <a:bodyPr wrap="none" rtlCol="0">
            <a:spAutoFit/>
          </a:bodyPr>
          <a:lstStyle/>
          <a:p>
            <a:r>
              <a:rPr lang="en-US" sz="4000">
                <a:latin typeface="Arial" panose="020B0604020202020204" pitchFamily="34" charset="0"/>
                <a:cs typeface="Arial" panose="020B0604020202020204" pitchFamily="34" charset="0"/>
              </a:rPr>
              <a:t>Discussion</a:t>
            </a:r>
            <a:endParaRPr lang="en-US" sz="4000"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1B82D9A3-5D01-8D14-73A7-DB75F89E36C0}"/>
              </a:ext>
            </a:extLst>
          </p:cNvPr>
          <p:cNvSpPr/>
          <p:nvPr/>
        </p:nvSpPr>
        <p:spPr>
          <a:xfrm>
            <a:off x="1387520" y="1623847"/>
            <a:ext cx="9416960" cy="422516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en-US" sz="2000" dirty="0">
                <a:solidFill>
                  <a:prstClr val="white"/>
                </a:solidFill>
              </a:rPr>
              <a:t>HEA is an exceedingly rare condition with less than 25 case reports in the literature.</a:t>
            </a:r>
          </a:p>
          <a:p>
            <a:pPr marL="457200" lvl="0" indent="-457200">
              <a:buFont typeface="Arial" panose="020B0604020202020204" pitchFamily="34" charset="0"/>
              <a:buChar char="•"/>
            </a:pPr>
            <a:endParaRPr lang="en-US" sz="2000" dirty="0">
              <a:solidFill>
                <a:prstClr val="white"/>
              </a:solidFill>
            </a:endParaRPr>
          </a:p>
          <a:p>
            <a:pPr marL="457200" lvl="0" indent="-457200">
              <a:buFont typeface="Arial" panose="020B0604020202020204" pitchFamily="34" charset="0"/>
              <a:buChar char="•"/>
            </a:pPr>
            <a:r>
              <a:rPr lang="en-US" sz="2000" dirty="0">
                <a:solidFill>
                  <a:prstClr val="white"/>
                </a:solidFill>
              </a:rPr>
              <a:t>Early broad-spectrum IV antibiotics are the gold standard of treatment. If neurological deficits are present, immediate surgical decompression is indicated. </a:t>
            </a:r>
          </a:p>
          <a:p>
            <a:pPr marL="457200" lvl="0" indent="-457200">
              <a:buFont typeface="Arial" panose="020B0604020202020204" pitchFamily="34" charset="0"/>
              <a:buChar char="•"/>
            </a:pPr>
            <a:endParaRPr lang="en-US" sz="2000" dirty="0">
              <a:solidFill>
                <a:prstClr val="white"/>
              </a:solidFill>
            </a:endParaRPr>
          </a:p>
          <a:p>
            <a:pPr marL="457200" lvl="0" indent="-457200">
              <a:buFont typeface="Arial" panose="020B0604020202020204" pitchFamily="34" charset="0"/>
              <a:buChar char="•"/>
            </a:pPr>
            <a:r>
              <a:rPr lang="en-US" sz="2000" dirty="0">
                <a:solidFill>
                  <a:prstClr val="white"/>
                </a:solidFill>
              </a:rPr>
              <a:t>This case provides evidence for the efficacy of selective skip laminectomies with irrigation of the spine. This technique allows for identification of the inciting organism, adequate reduction of the infectious burden, decompression of the neural elements, and minimal surgical time and blood loss.</a:t>
            </a:r>
          </a:p>
          <a:p>
            <a:pPr lvl="0"/>
            <a:endParaRPr lang="en-US" sz="2800" dirty="0">
              <a:solidFill>
                <a:prstClr val="white"/>
              </a:solidFill>
            </a:endParaRPr>
          </a:p>
        </p:txBody>
      </p:sp>
    </p:spTree>
    <p:extLst>
      <p:ext uri="{BB962C8B-B14F-4D97-AF65-F5344CB8AC3E}">
        <p14:creationId xmlns:p14="http://schemas.microsoft.com/office/powerpoint/2010/main" val="2033611266"/>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6BE4B0-112F-514B-A691-689CE9588A26}"/>
              </a:ext>
            </a:extLst>
          </p:cNvPr>
          <p:cNvSpPr txBox="1"/>
          <p:nvPr/>
        </p:nvSpPr>
        <p:spPr>
          <a:xfrm>
            <a:off x="394447" y="412376"/>
            <a:ext cx="280878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References</a:t>
            </a:r>
          </a:p>
        </p:txBody>
      </p:sp>
      <p:sp>
        <p:nvSpPr>
          <p:cNvPr id="4" name="Content Placeholder 2">
            <a:extLst>
              <a:ext uri="{FF2B5EF4-FFF2-40B4-BE49-F238E27FC236}">
                <a16:creationId xmlns:a16="http://schemas.microsoft.com/office/drawing/2014/main" id="{3F8267B2-CFE2-1772-8B6A-885EC32BF2AF}"/>
              </a:ext>
            </a:extLst>
          </p:cNvPr>
          <p:cNvSpPr txBox="1">
            <a:spLocks/>
          </p:cNvSpPr>
          <p:nvPr/>
        </p:nvSpPr>
        <p:spPr>
          <a:xfrm>
            <a:off x="394447" y="1120262"/>
            <a:ext cx="10708263" cy="5107564"/>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t>Pradilla</a:t>
            </a:r>
            <a:r>
              <a:rPr lang="en-US" sz="1400" dirty="0"/>
              <a:t> G, </a:t>
            </a:r>
            <a:r>
              <a:rPr lang="en-US" sz="1400" dirty="0" err="1"/>
              <a:t>Nagahama</a:t>
            </a:r>
            <a:r>
              <a:rPr lang="en-US" sz="1400" dirty="0"/>
              <a:t> Y, Spivak AM, </a:t>
            </a:r>
            <a:r>
              <a:rPr lang="en-US" sz="1400" dirty="0" err="1"/>
              <a:t>Bydon</a:t>
            </a:r>
            <a:r>
              <a:rPr lang="en-US" sz="1400" dirty="0"/>
              <a:t> A, </a:t>
            </a:r>
            <a:r>
              <a:rPr lang="en-US" sz="1400" dirty="0" err="1"/>
              <a:t>Rigamonti</a:t>
            </a:r>
            <a:r>
              <a:rPr lang="en-US" sz="1400" dirty="0"/>
              <a:t> D. Spinal epidural abscess: current diagnosis and management. </a:t>
            </a:r>
            <a:r>
              <a:rPr lang="en-US" sz="1400" dirty="0" err="1"/>
              <a:t>Curr</a:t>
            </a:r>
            <a:r>
              <a:rPr lang="en-US" sz="1400" dirty="0"/>
              <a:t> Infect Dis Rep. 2010 Nov;12(6):484-91.</a:t>
            </a:r>
          </a:p>
          <a:p>
            <a:r>
              <a:rPr lang="en-US" sz="1400" dirty="0"/>
              <a:t>Roberti F. Tailored minimally invasive tubular laminectomies for the urgent treatment of rare </a:t>
            </a:r>
            <a:r>
              <a:rPr lang="en-US" sz="1400" dirty="0" err="1"/>
              <a:t>holocord</a:t>
            </a:r>
            <a:r>
              <a:rPr lang="en-US" sz="1400" dirty="0"/>
              <a:t> spinal epidural abscess: case report and review of technique. J Spine Surg. 2020 Dec;6(4):729-735.</a:t>
            </a:r>
          </a:p>
          <a:p>
            <a:r>
              <a:rPr lang="en-US" sz="1400" dirty="0" err="1"/>
              <a:t>Gorchynski</a:t>
            </a:r>
            <a:r>
              <a:rPr lang="en-US" sz="1400" dirty="0"/>
              <a:t> J, Hwang J, McLaughlin T. A methicillin-resistant Staphylococcus aureus-positive </a:t>
            </a:r>
            <a:r>
              <a:rPr lang="en-US" sz="1400" dirty="0" err="1"/>
              <a:t>holospinal</a:t>
            </a:r>
            <a:r>
              <a:rPr lang="en-US" sz="1400" dirty="0"/>
              <a:t> epidural abscess. Am J </a:t>
            </a:r>
            <a:r>
              <a:rPr lang="en-US" sz="1400" dirty="0" err="1"/>
              <a:t>Emerg</a:t>
            </a:r>
            <a:r>
              <a:rPr lang="en-US" sz="1400" dirty="0"/>
              <a:t> Med. 2009 May;27(4):514.e7-9.</a:t>
            </a:r>
          </a:p>
          <a:p>
            <a:r>
              <a:rPr lang="en-US" sz="1400" dirty="0"/>
              <a:t>Lau D, Maa J, </a:t>
            </a:r>
            <a:r>
              <a:rPr lang="en-US" sz="1400" dirty="0" err="1"/>
              <a:t>Mummaneni</a:t>
            </a:r>
            <a:r>
              <a:rPr lang="en-US" sz="1400" dirty="0"/>
              <a:t> PV, Chou D. Holospinal epidural abscess. J Clin </a:t>
            </a:r>
            <a:r>
              <a:rPr lang="en-US" sz="1400" dirty="0" err="1"/>
              <a:t>Neurosci</a:t>
            </a:r>
            <a:r>
              <a:rPr lang="en-US" sz="1400" dirty="0"/>
              <a:t>. 2014 Mar;21(3):517-20.</a:t>
            </a:r>
          </a:p>
          <a:p>
            <a:r>
              <a:rPr lang="en-US" sz="1400" dirty="0"/>
              <a:t>MK, </a:t>
            </a:r>
            <a:r>
              <a:rPr lang="en-US" sz="1400" dirty="0" err="1"/>
              <a:t>Guler</a:t>
            </a:r>
            <a:r>
              <a:rPr lang="en-US" sz="1400" dirty="0"/>
              <a:t> İ, </a:t>
            </a:r>
            <a:r>
              <a:rPr lang="en-US" sz="1400" dirty="0" err="1"/>
              <a:t>Karabagli</a:t>
            </a:r>
            <a:r>
              <a:rPr lang="en-US" sz="1400" dirty="0"/>
              <a:t> H, </a:t>
            </a:r>
            <a:r>
              <a:rPr lang="en-US" sz="1400" dirty="0" err="1"/>
              <a:t>Paksoy</a:t>
            </a:r>
            <a:r>
              <a:rPr lang="en-US" sz="1400" dirty="0"/>
              <a:t> Y. Holospinal epidural abscess in a child patient: magnetic resonance imaging findings. Spine J. 2015 Dec 1;15(12):e1-2.</a:t>
            </a:r>
          </a:p>
          <a:p>
            <a:r>
              <a:rPr lang="en-US" sz="1400" dirty="0"/>
              <a:t>Oh GS, Abou-Al-</a:t>
            </a:r>
            <a:r>
              <a:rPr lang="en-US" sz="1400" dirty="0" err="1"/>
              <a:t>Shaar</a:t>
            </a:r>
            <a:r>
              <a:rPr lang="en-US" sz="1400" dirty="0"/>
              <a:t> H, Arnone GD, Barks AL, </a:t>
            </a:r>
            <a:r>
              <a:rPr lang="en-US" sz="1400" dirty="0" err="1"/>
              <a:t>Hage</a:t>
            </a:r>
            <a:r>
              <a:rPr lang="en-US" sz="1400" dirty="0"/>
              <a:t> ZA, </a:t>
            </a:r>
            <a:r>
              <a:rPr lang="en-US" sz="1400" dirty="0" err="1"/>
              <a:t>Neckrysh</a:t>
            </a:r>
            <a:r>
              <a:rPr lang="en-US" sz="1400" dirty="0"/>
              <a:t> S. Spinal epidural abscess in a patient with piriformis pyomyositis. Surg Neurol Int. 2016 Nov 21;7(Suppl 38):S911-S913.</a:t>
            </a:r>
          </a:p>
          <a:p>
            <a:r>
              <a:rPr lang="en-US" sz="1400" dirty="0"/>
              <a:t>Smith GA, </a:t>
            </a:r>
            <a:r>
              <a:rPr lang="en-US" sz="1400" dirty="0" err="1"/>
              <a:t>Kochar</a:t>
            </a:r>
            <a:r>
              <a:rPr lang="en-US" sz="1400" dirty="0"/>
              <a:t> AS, </a:t>
            </a:r>
            <a:r>
              <a:rPr lang="en-US" sz="1400" dirty="0" err="1"/>
              <a:t>Manjila</a:t>
            </a:r>
            <a:r>
              <a:rPr lang="en-US" sz="1400" dirty="0"/>
              <a:t> S, </a:t>
            </a:r>
            <a:r>
              <a:rPr lang="en-US" sz="1400" dirty="0" err="1"/>
              <a:t>Onwuzulike</a:t>
            </a:r>
            <a:r>
              <a:rPr lang="en-US" sz="1400" dirty="0"/>
              <a:t> K, </a:t>
            </a:r>
            <a:r>
              <a:rPr lang="en-US" sz="1400" dirty="0" err="1"/>
              <a:t>Geertman</a:t>
            </a:r>
            <a:r>
              <a:rPr lang="en-US" sz="1400" dirty="0"/>
              <a:t> RT, Anderson JS, Steinmetz MP. Holospinal epidural abscess of the spinal axis: two illustrative cases with review of treatment strategies and surgical techniques. </a:t>
            </a:r>
            <a:r>
              <a:rPr lang="en-US" sz="1400" dirty="0" err="1"/>
              <a:t>Neurosurg</a:t>
            </a:r>
            <a:r>
              <a:rPr lang="en-US" sz="1400" dirty="0"/>
              <a:t> Focus. 2014 Aug;37(2):E11.</a:t>
            </a:r>
          </a:p>
          <a:p>
            <a:r>
              <a:rPr lang="en-US" sz="1400" dirty="0" err="1"/>
              <a:t>Shiu</a:t>
            </a:r>
            <a:r>
              <a:rPr lang="en-US" sz="1400" dirty="0"/>
              <a:t> SI, Lee BJ, Chen HC, Lin YH, Wang CY. Holospinal epidural abscess complicated with bilateral psoas muscle abscess. Spine J. 2014 Jun 1;14(6):1072-3.</a:t>
            </a:r>
          </a:p>
          <a:p>
            <a:r>
              <a:rPr lang="en-US" sz="1400" dirty="0"/>
              <a:t>Khanna RK, Malik GM, Rock JP, Rosenblum ML. Spinal epidural abscess: evaluation of factors influencing outcome. Neurosurgery. 1996 Nov;39(5):958-64.</a:t>
            </a:r>
          </a:p>
          <a:p>
            <a:r>
              <a:rPr lang="en-US" sz="1400" dirty="0"/>
              <a:t>Pfister HW, von Rosen F, </a:t>
            </a:r>
            <a:r>
              <a:rPr lang="en-US" sz="1400" dirty="0" err="1"/>
              <a:t>Yousry</a:t>
            </a:r>
            <a:r>
              <a:rPr lang="en-US" sz="1400" dirty="0"/>
              <a:t> T. MRI detection of epidural spinal abscesses at noncontiguous sites. J Neurol. 1996 Apr;243(4):315-7.</a:t>
            </a:r>
          </a:p>
          <a:p>
            <a:r>
              <a:rPr lang="en-US" sz="1400" dirty="0"/>
              <a:t>Shah NH, </a:t>
            </a:r>
            <a:r>
              <a:rPr lang="en-US" sz="1400" dirty="0" err="1"/>
              <a:t>Roos</a:t>
            </a:r>
            <a:r>
              <a:rPr lang="en-US" sz="1400" dirty="0"/>
              <a:t> KL. Spinal epidural abscess and paralytic mechanisms. </a:t>
            </a:r>
            <a:r>
              <a:rPr lang="en-US" sz="1400" dirty="0" err="1"/>
              <a:t>Curr</a:t>
            </a:r>
            <a:r>
              <a:rPr lang="en-US" sz="1400" dirty="0"/>
              <a:t> </a:t>
            </a:r>
            <a:r>
              <a:rPr lang="en-US" sz="1400" dirty="0" err="1"/>
              <a:t>Opin</a:t>
            </a:r>
            <a:r>
              <a:rPr lang="en-US" sz="1400" dirty="0"/>
              <a:t> Neurol. 2013 Jun;26(3):314-7. </a:t>
            </a:r>
          </a:p>
        </p:txBody>
      </p:sp>
    </p:spTree>
    <p:extLst>
      <p:ext uri="{BB962C8B-B14F-4D97-AF65-F5344CB8AC3E}">
        <p14:creationId xmlns:p14="http://schemas.microsoft.com/office/powerpoint/2010/main" val="2464665165"/>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3337</TotalTime>
  <Words>856</Words>
  <Application>Microsoft Macintosh PowerPoint</Application>
  <PresentationFormat>Widescreen</PresentationFormat>
  <Paragraphs>63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Localizing the Course of the Posterior </dc:title>
  <dc:subject/>
  <dc:creator>Powell, jake</dc:creator>
  <cp:keywords/>
  <dc:description/>
  <cp:lastModifiedBy>Beeton, George</cp:lastModifiedBy>
  <cp:revision>109</cp:revision>
  <dcterms:created xsi:type="dcterms:W3CDTF">2021-04-12T20:17:19Z</dcterms:created>
  <dcterms:modified xsi:type="dcterms:W3CDTF">2022-04-26T01:28:24Z</dcterms:modified>
  <cp:category/>
</cp:coreProperties>
</file>