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66" r:id="rId10"/>
    <p:sldId id="267" r:id="rId11"/>
    <p:sldId id="269" r:id="rId12"/>
    <p:sldId id="270" r:id="rId13"/>
    <p:sldId id="271" r:id="rId14"/>
    <p:sldId id="259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2400"/>
  </p:normalViewPr>
  <p:slideViewPr>
    <p:cSldViewPr snapToGrid="0">
      <p:cViewPr varScale="1">
        <p:scale>
          <a:sx n="87" d="100"/>
          <a:sy n="87" d="100"/>
        </p:scale>
        <p:origin x="15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2C21E-9603-F54A-AB2A-FFACA6E69D7E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38E25-A55C-A449-A127-70BB289F4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3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study to our knowledge that compares inpatient to outpatient SA satisfaction and first to evaluate outpatient SA satisfaction at nearly 2 years postoperatively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38E25-A55C-A449-A127-70BB289F49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38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Pre-COVID: June 2019 – Feb 2020</a:t>
            </a:r>
          </a:p>
          <a:p>
            <a:r>
              <a:rPr lang="en-US" dirty="0"/>
              <a:t>COVID: March 2020 – Dec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38E25-A55C-A449-A127-70BB289F49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7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no difference in reliable support system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38E25-A55C-A449-A127-70BB289F49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5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11C0-BF45-B51E-7431-EB89481CD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D994D-0B33-61DC-0864-3C12229F6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C1672-E899-DEDD-0CB8-5B970E38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7459B-CEAB-F0C8-4F28-6560ECBF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917BC-7FF0-C6A1-591D-1E9E8122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30566-C92C-B775-8915-8C693335D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7982F0-53EB-9133-43D9-397D4FA0B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B7FFC-6D9E-1458-FCFA-D9A194749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EF36F-524C-4C30-6864-A53EC6D3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17046-9386-1CCF-66B1-50707861A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EC1F11-6738-3883-A8AA-65BCB339F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97375-62EB-FBEE-255C-B3D29C5BB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B4F6A-B4BD-59D5-5817-CBB2CC001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2753E-4600-34BA-F197-74AFB8503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17A62-AAFC-7FC5-C02B-95D353DC2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5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9CE8-CC46-0B83-5E6A-A3947BEF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F9FBF-540D-4144-A359-6FC3398D4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DF312-22CA-3CBB-BE6A-61076EDE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0D48E-7C6E-1B7E-9843-98BF98E1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36FA7-0516-51E0-A824-0D8543E43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3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668B6-27D8-2A8C-09EA-C5CC940C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2C787-5416-3A37-7394-195DC48B8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3F6DD-D9FC-8004-F49C-E869098CF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157CC-6D0E-F926-F8E3-A8790D739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56453-FA61-9701-2C87-9A5FABA4B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2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12C39-C0D1-C7C4-7EE8-E5BEF8F5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9E5D-B33D-E72A-CB0F-C321B4FA5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2F40F-CFD6-8011-1D42-E0A5A8352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B8FA0-6111-321E-CBEF-B54F0D5D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13788-E8E6-85A7-FCD2-A32C0EBB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DBD12-44C4-0C06-4256-28E0821C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E3C64-0988-03FB-AE2A-BD9319D09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845AF-95CF-23FB-A4E0-21A6B7A39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A4150C-C431-AE49-C09B-B9174B256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A1D5F-6D1B-16C7-76DA-D8777C54A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19E402-BC5B-7CD6-14DE-705AAC67B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B0501-3EDD-72E8-32A7-256328334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23E9BB-7EF7-9F8C-E5A7-38E7A5A2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E963E-1A21-DD2D-C7CF-A3756184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0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22CF-DF36-AC81-3A76-1790ACA7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419D5F-159B-2AE3-A23E-EDF044EB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538B9-1552-1782-C264-01647FB6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D5DAE-CCCD-0E6D-E185-BCC8138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4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0A6D49-A8A2-3ED7-9FAA-BCD7B08D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58888-44D9-52C9-8CA8-C98EEF41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F83F3-F501-FC0F-4B73-BA0C74302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6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01AB3-5461-3327-5BC6-10564C7BD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EB3E4-FC30-35C7-FAB0-2457DC4C2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2617A5-BA0A-567D-82BD-95AD37239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2CA3B-192F-F435-D26D-E7A69309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75498-F61A-98D3-BF8A-30A02F7C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BB383-5F8A-985F-8903-1601FB31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0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1EC7-B699-EBE6-2F17-DC6E9C9AB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589FFA-F520-F757-EB8E-41EC5C1EA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1D48C-A710-BB58-FA88-5DE7B4C03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AA1AE-01F3-6558-F95B-1ACD2E76D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2BD2A-271C-1E5B-0BA0-4F1E04CE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D11BF-55AB-9E39-6539-942C58AA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6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EBFB2-90DC-191C-02E4-A59C13915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C83EA-DD7A-5A1C-85B7-A3A853DB7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747F7-5EE6-72EE-1A71-58242CA93F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09D7-FC67-9E43-86BE-6669FFFBD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B363D-84A2-8DD5-F20D-F963DB258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ADC4E-A36B-3A27-C4EB-C1EE2776B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197DE-2C7C-8341-9AE3-4862BEAB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1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002E5F-1AD4-D800-DFB6-6153249C9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468" y="2041345"/>
            <a:ext cx="10640754" cy="775845"/>
          </a:xfrm>
        </p:spPr>
        <p:txBody>
          <a:bodyPr anchor="b">
            <a:normAutofit fontScale="90000"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Comparing Outpatient Versus Inpatient Shoulder Arthroplasty Satisfaction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CE2E6-A403-BC65-BB16-B3DCE645A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3966" y="3071408"/>
            <a:ext cx="9163757" cy="775845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Joseph W Fiske BS, Shane M Wilson BASc, Julie C McCauley MPHc, Heinz R Hoenecke MD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13" descr="SCORE-blue">
            <a:extLst>
              <a:ext uri="{FF2B5EF4-FFF2-40B4-BE49-F238E27FC236}">
                <a16:creationId xmlns:a16="http://schemas.microsoft.com/office/drawing/2014/main" id="{7764CF48-EFD1-2BFE-4ABA-A7A01BA82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3915" y="5433067"/>
            <a:ext cx="1983002" cy="7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4FC217E-23DB-57A6-3B05-C525F581C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712" y="5569542"/>
            <a:ext cx="2594575" cy="45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Touro University California - Wikipedia">
            <a:extLst>
              <a:ext uri="{FF2B5EF4-FFF2-40B4-BE49-F238E27FC236}">
                <a16:creationId xmlns:a16="http://schemas.microsoft.com/office/drawing/2014/main" id="{A67DBA37-CEFB-9A22-9192-167E4797D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876" y="5249868"/>
            <a:ext cx="2397077" cy="108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29DBD9-7A94-D766-7211-77A84210E99A}"/>
              </a:ext>
            </a:extLst>
          </p:cNvPr>
          <p:cNvSpPr txBox="1"/>
          <p:nvPr/>
        </p:nvSpPr>
        <p:spPr>
          <a:xfrm>
            <a:off x="775468" y="3692081"/>
            <a:ext cx="10640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Shiley Center for Orthopaedic Research and Education at Scripps Clinic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Orthopedic Surgery, Scripps Clinic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Touro University California, College of Osteopathic Medicine</a:t>
            </a:r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07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2639-BEAF-B77E-06C9-BEF6E2F2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737" y="2400298"/>
            <a:ext cx="3932237" cy="2057402"/>
          </a:xfrm>
        </p:spPr>
        <p:txBody>
          <a:bodyPr>
            <a:normAutofit/>
          </a:bodyPr>
          <a:lstStyle/>
          <a:p>
            <a:r>
              <a:rPr lang="en-US" dirty="0"/>
              <a:t>Results: </a:t>
            </a:r>
            <a:br>
              <a:rPr lang="en-US" dirty="0"/>
            </a:br>
            <a:r>
              <a:rPr lang="en-US" dirty="0"/>
              <a:t>Functional Outcomes and Satisfaction Postoperatively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B0D277D-95B8-D5A6-DDCB-5EDD5F4F79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19"/>
          <a:stretch/>
        </p:blipFill>
        <p:spPr>
          <a:xfrm>
            <a:off x="4422985" y="748379"/>
            <a:ext cx="7212990" cy="536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22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671F8-5A69-84F5-4683-ABE1ADF87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050" y="2457450"/>
            <a:ext cx="3932237" cy="1943100"/>
          </a:xfrm>
        </p:spPr>
        <p:txBody>
          <a:bodyPr>
            <a:normAutofit/>
          </a:bodyPr>
          <a:lstStyle/>
          <a:p>
            <a:r>
              <a:rPr lang="en-US" dirty="0"/>
              <a:t>Results: </a:t>
            </a:r>
            <a:br>
              <a:rPr lang="en-US" dirty="0"/>
            </a:br>
            <a:r>
              <a:rPr lang="en-US" dirty="0"/>
              <a:t>Outpatient Versus Inpatient Satisfaction Postoperatively</a:t>
            </a:r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B9973296-B9A2-B0C8-5063-B44A938DC8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774"/>
          <a:stretch/>
        </p:blipFill>
        <p:spPr>
          <a:xfrm>
            <a:off x="4586287" y="1970881"/>
            <a:ext cx="7303588" cy="291623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D74B925-5FAC-76AA-0F1A-BAE9CB6E9C25}"/>
              </a:ext>
            </a:extLst>
          </p:cNvPr>
          <p:cNvSpPr/>
          <p:nvPr/>
        </p:nvSpPr>
        <p:spPr>
          <a:xfrm>
            <a:off x="10899057" y="3266768"/>
            <a:ext cx="471949" cy="2728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50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5F1DC55-1669-8930-5414-BD8549E6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Reason for Decision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ED9D16-50AD-1285-359F-465C093E5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Outpatient</a:t>
            </a:r>
          </a:p>
          <a:p>
            <a:pPr lvl="1"/>
            <a:r>
              <a:rPr lang="en-US" dirty="0"/>
              <a:t>Better home environment (6 of 17)</a:t>
            </a:r>
          </a:p>
          <a:p>
            <a:pPr lvl="1"/>
            <a:r>
              <a:rPr lang="en-US" dirty="0"/>
              <a:t>Didn’t like hospitals (3 of 17)</a:t>
            </a:r>
          </a:p>
          <a:p>
            <a:pPr lvl="1"/>
            <a:r>
              <a:rPr lang="en-US" dirty="0"/>
              <a:t>COVID-19 restrictions (3 of 17)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u="sng" dirty="0"/>
              <a:t>Inpatient</a:t>
            </a:r>
          </a:p>
          <a:p>
            <a:pPr lvl="1"/>
            <a:r>
              <a:rPr lang="en-US" dirty="0"/>
              <a:t>No choice/surgeon recommended (26 of 52)</a:t>
            </a:r>
          </a:p>
          <a:p>
            <a:pPr lvl="1"/>
            <a:r>
              <a:rPr lang="en-US" dirty="0"/>
              <a:t>Desired inpatient care (16 of 52)</a:t>
            </a:r>
          </a:p>
          <a:p>
            <a:pPr lvl="1"/>
            <a:r>
              <a:rPr lang="en-US" dirty="0"/>
              <a:t>No reliable support system (6 of 52)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85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82AF-0217-12FE-4A50-3AF934075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9077B-4954-749E-6D47-09220F96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difference in satisfaction for outpatient and inpatient SA</a:t>
            </a:r>
          </a:p>
          <a:p>
            <a:r>
              <a:rPr lang="en-US" dirty="0"/>
              <a:t>Patients tend to prefer outpatient surgery</a:t>
            </a:r>
          </a:p>
          <a:p>
            <a:r>
              <a:rPr lang="en-US" dirty="0"/>
              <a:t>Creating a postop plan for patients without a reliable support system can potentially increase the number of outpatient candidates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06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A4741-13BA-F3D6-CDF8-E00F58198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EE658-9B8D-AA72-DC22-CF689F279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5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Leroux TS, Basques BA, Frank RM, et al. Outpatient total shoulder arthroplasty: a population-based study comparing adverse event and readmission rates to inpatient total shoulder arthroplasty. 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J Shoulder Elbow Surg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2016 Nov;25(11):1780-1786.</a:t>
            </a:r>
            <a:endParaRPr lang="en-US" sz="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Bean BA, Connor PM, </a:t>
            </a:r>
            <a:r>
              <a:rPr lang="en-US" sz="850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Schiffern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SC, Hamid N. Outpatient Shoulder Arthroplasty at an Ambulatory Surgery Center Using a Multimodal Pain Management Approach. 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J Am </a:t>
            </a:r>
            <a:r>
              <a:rPr lang="en-US" sz="850" i="1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Acad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850" i="1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Orthop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Surg Glob Res Rev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2018 Oct 23;2(10):e064. </a:t>
            </a:r>
            <a:endParaRPr lang="en-US" sz="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Kramer JD, Chan PH, Prentice HA, Hatch J, Dillon MT, Navarro RA. Same-day discharge is not inferior to longer length of in-hospital stay for 90-day readmissions following shoulder arthroplasty. 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J Shoulder Elbow Surg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2020 May;29(5):898-905.</a:t>
            </a:r>
            <a:endParaRPr lang="en-US" sz="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Basques BA, Erickson BJ, Leroux T, et al. Comparative outcomes of outpatient and inpatient total shoulder arthroplasty: an analysis of the Medicare dataset. 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Bone Joint J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2017 Jul;99-B(7):934-938.</a:t>
            </a:r>
            <a:endParaRPr lang="en-US" sz="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Calkins TE, Mosher ZA, Throckmorton TW, Brolin TJ. Safety and Cost Effectiveness of Outpatient Total Shoulder Arthroplasty: A Systematic Review. 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J Am </a:t>
            </a:r>
            <a:r>
              <a:rPr lang="en-US" sz="850" i="1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Acad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850" i="1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Orthop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Surg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2022 Jan 15;30(2):e233-e241.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50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Seetharam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A, Ghosh P, Prado R, Badman BL. Trends in outpatient shoulder arthroplasty during the COVID-19 (coronavirus disease 2019) era: increased proportion of outpatient cases with decrease in 90-day readmissions. 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J Shoulder Elbow Surg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2022 Jul;31(7):1409-1415.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Ilfeld BM, Wright TW, </a:t>
            </a:r>
            <a:r>
              <a:rPr lang="en-US" sz="850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Enneking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FK, et al. Total shoulder arthroplasty as an outpatient procedure using ambulatory perineural local anesthetic infusion: a pilot feasibility study. </a:t>
            </a:r>
            <a:r>
              <a:rPr lang="en-US" sz="850" i="1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Anesth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850" i="1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Analg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2005 Nov;101(5):1319-1322.</a:t>
            </a:r>
            <a:endParaRPr lang="en-US" sz="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50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Gallay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SH, Lobo JJ, Baker J, Smith K, Patel K. Development of a regional model of care for ambulatory total shoulder arthroplasty: a pilot study. 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Clin </a:t>
            </a:r>
            <a:r>
              <a:rPr lang="en-US" sz="850" i="1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Orthop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850" i="1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Relat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Res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2008 Mar;466(3):563-72. </a:t>
            </a:r>
            <a:endParaRPr lang="en-US" sz="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Leroux TS, Zuke WA, Saltzman BM, et al. Safety and patient satisfaction of outpatient shoulder arthroplasty. 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JSES Open Access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2018 Feb 15;2(1):13-17.</a:t>
            </a:r>
            <a:endParaRPr lang="en-US" sz="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50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Puzzitiello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RN, Nwachukwu BU, </a:t>
            </a:r>
            <a:r>
              <a:rPr lang="en-US" sz="850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Agarwalla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A, et al. Patient Satisfaction After Total Shoulder Arthroplasty. 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Orthopedics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2020 Nov 1;43(6):e492-e497. </a:t>
            </a:r>
            <a:endParaRPr lang="en-US" sz="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50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Vajapey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SP, Contreras ES, </a:t>
            </a:r>
            <a:r>
              <a:rPr lang="en-US" sz="850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Neviaser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AS, Bishop JY, </a:t>
            </a:r>
            <a:r>
              <a:rPr lang="en-US" sz="850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Cvetanovich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GL. Outpatient Total Shoulder Arthroplasty: A Systematic Review Evaluating Outcomes and Cost-Effectiveness. 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JBJS Rev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2021 May 6;9(5). </a:t>
            </a:r>
            <a:endParaRPr lang="en-US" sz="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Biron DR, Sinha I, Kleiner JE, et al. A Novel Machine Learning Model Developed to Assist in Patient Selection for Outpatient Total Shoulder Arthroplasty. 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J Am </a:t>
            </a:r>
            <a:r>
              <a:rPr lang="en-US" sz="850" i="1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Acad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850" i="1" dirty="0" err="1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Orthop</a:t>
            </a:r>
            <a:r>
              <a:rPr lang="en-US" sz="850" i="1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 Surg</a:t>
            </a:r>
            <a:r>
              <a:rPr lang="en-US" sz="850" dirty="0">
                <a:solidFill>
                  <a:srgbClr val="21212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  <a:t>. 2020 Jul 1;28(13):e580-e585.</a:t>
            </a:r>
            <a:endParaRPr lang="en-US" sz="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37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9BB9-25E3-7504-F638-ACE0D2A9E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9920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099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65EB-CDF6-BBF0-7D89-592233A8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1E8DA-2E95-5492-991B-54E29E9B5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 study was not supported by any grants and there are no author disclosures or conflicts of interest</a:t>
            </a:r>
          </a:p>
        </p:txBody>
      </p:sp>
    </p:spTree>
    <p:extLst>
      <p:ext uri="{BB962C8B-B14F-4D97-AF65-F5344CB8AC3E}">
        <p14:creationId xmlns:p14="http://schemas.microsoft.com/office/powerpoint/2010/main" val="109756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A2200-4EFF-6343-546F-1B7AE2531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1331E-4A22-20A5-7C92-3E0729908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shoulder arthroplasty (TSA) costs are significantly lower in an outpatient setting</a:t>
            </a:r>
          </a:p>
          <a:p>
            <a:r>
              <a:rPr lang="en-US" dirty="0"/>
              <a:t>No increase in complication rates between inpatient and outpatient TSA</a:t>
            </a:r>
          </a:p>
          <a:p>
            <a:r>
              <a:rPr lang="en-US" dirty="0"/>
              <a:t>Significant increase in outpatient TSA due to COVID-19 </a:t>
            </a:r>
          </a:p>
        </p:txBody>
      </p:sp>
    </p:spTree>
    <p:extLst>
      <p:ext uri="{BB962C8B-B14F-4D97-AF65-F5344CB8AC3E}">
        <p14:creationId xmlns:p14="http://schemas.microsoft.com/office/powerpoint/2010/main" val="36581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B823-985A-60CD-D8F5-5251F71F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09A6C-383F-3EEC-39A7-59F9F294C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evidence comparing patient satisfaction between inpatient and outpatient shoulder arthroplasty at greater than one year postoperatively </a:t>
            </a:r>
          </a:p>
        </p:txBody>
      </p:sp>
    </p:spTree>
    <p:extLst>
      <p:ext uri="{BB962C8B-B14F-4D97-AF65-F5344CB8AC3E}">
        <p14:creationId xmlns:p14="http://schemas.microsoft.com/office/powerpoint/2010/main" val="289815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28F7-8F2A-789D-61C8-8CBCFCE24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9642C-FB39-160B-F35E-50BFE62B2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difference in satisfaction between outpatient and inpatient shoulder arthroplasty </a:t>
            </a:r>
          </a:p>
        </p:txBody>
      </p:sp>
    </p:spTree>
    <p:extLst>
      <p:ext uri="{BB962C8B-B14F-4D97-AF65-F5344CB8AC3E}">
        <p14:creationId xmlns:p14="http://schemas.microsoft.com/office/powerpoint/2010/main" val="55692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7898F-3D24-E4EF-F1A3-8929D023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27399-7425-383F-2E42-9C3BC2F0A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Retrospective cohort study </a:t>
            </a:r>
          </a:p>
          <a:p>
            <a:r>
              <a:rPr lang="en-US" dirty="0"/>
              <a:t>Patients returned questionnaires by mail</a:t>
            </a:r>
          </a:p>
          <a:p>
            <a:r>
              <a:rPr lang="en-US" dirty="0"/>
              <a:t>Asked about functional outcomes, satisfaction with surgery, and satisfaction with outpatient vs inpatient decision</a:t>
            </a:r>
          </a:p>
          <a:p>
            <a:r>
              <a:rPr lang="en-US" dirty="0"/>
              <a:t>American Shoulder and Elbow Surgeons (ASES) shoulder scores and QuickDASH (shortened disabilities of the arm, shoulder, and hand) scores obtained</a:t>
            </a:r>
          </a:p>
        </p:txBody>
      </p:sp>
    </p:spTree>
    <p:extLst>
      <p:ext uri="{BB962C8B-B14F-4D97-AF65-F5344CB8AC3E}">
        <p14:creationId xmlns:p14="http://schemas.microsoft.com/office/powerpoint/2010/main" val="15162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2885-D678-1658-2511-C7F4C61E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9916C-BD06-3F10-107A-8CB596635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Inclusion criteria</a:t>
            </a:r>
          </a:p>
          <a:p>
            <a:pPr lvl="1"/>
            <a:r>
              <a:rPr lang="en-US" dirty="0"/>
              <a:t>TSA, reverse TSA, hemiarthroplasty for osteoarthritis (OA), rotator cuff tear, or rotator cuff arthropathy</a:t>
            </a:r>
          </a:p>
          <a:p>
            <a:pPr lvl="1"/>
            <a:endParaRPr lang="en-US" u="sng" dirty="0"/>
          </a:p>
          <a:p>
            <a:r>
              <a:rPr lang="en-US" u="sng" dirty="0"/>
              <a:t>Exclusion criteria</a:t>
            </a:r>
          </a:p>
          <a:p>
            <a:pPr lvl="1"/>
            <a:r>
              <a:rPr lang="en-US" dirty="0"/>
              <a:t>Bilateral SA</a:t>
            </a:r>
          </a:p>
          <a:p>
            <a:pPr lvl="1"/>
            <a:r>
              <a:rPr lang="en-US" dirty="0"/>
              <a:t>TSA revision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1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6BAC-0564-21EF-F079-D6652092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26310-097D-78DC-3B7C-C9E4E49F9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Inpatient group</a:t>
            </a:r>
          </a:p>
          <a:p>
            <a:pPr lvl="1"/>
            <a:r>
              <a:rPr lang="en-US" dirty="0"/>
              <a:t>Stayed overnight, discharged greater than 24 hours postop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u="sng" dirty="0"/>
              <a:t>Outpatient group</a:t>
            </a:r>
          </a:p>
          <a:p>
            <a:pPr lvl="1"/>
            <a:r>
              <a:rPr lang="en-US" dirty="0"/>
              <a:t>Discharged home same day or less than 23 hours postop</a:t>
            </a:r>
          </a:p>
        </p:txBody>
      </p:sp>
    </p:spTree>
    <p:extLst>
      <p:ext uri="{BB962C8B-B14F-4D97-AF65-F5344CB8AC3E}">
        <p14:creationId xmlns:p14="http://schemas.microsoft.com/office/powerpoint/2010/main" val="39553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36B6D-4C25-6290-BEA7-8DAD09959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99" y="2794280"/>
            <a:ext cx="3932237" cy="1259911"/>
          </a:xfrm>
        </p:spPr>
        <p:txBody>
          <a:bodyPr/>
          <a:lstStyle/>
          <a:p>
            <a:r>
              <a:rPr lang="en-US" dirty="0"/>
              <a:t>Results:</a:t>
            </a:r>
            <a:br>
              <a:rPr lang="en-US" dirty="0"/>
            </a:br>
            <a:r>
              <a:rPr lang="en-US" dirty="0"/>
              <a:t>Demographics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92129E3-A7BA-C5DD-835E-8F37ED4F601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8ACF2E6C-15B6-F288-1364-999C12446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49"/>
          <a:stretch/>
        </p:blipFill>
        <p:spPr>
          <a:xfrm>
            <a:off x="3954352" y="735698"/>
            <a:ext cx="7617049" cy="537707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52C8794-3B97-440F-3CC7-F84D4C3E9D3F}"/>
              </a:ext>
            </a:extLst>
          </p:cNvPr>
          <p:cNvSpPr/>
          <p:nvPr/>
        </p:nvSpPr>
        <p:spPr>
          <a:xfrm>
            <a:off x="10604090" y="1572137"/>
            <a:ext cx="413980" cy="2507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D575BF-944A-EBD1-AE3B-FC681E59534E}"/>
              </a:ext>
            </a:extLst>
          </p:cNvPr>
          <p:cNvSpPr/>
          <p:nvPr/>
        </p:nvSpPr>
        <p:spPr>
          <a:xfrm>
            <a:off x="10604090" y="1047999"/>
            <a:ext cx="413980" cy="2507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8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27716</TotalTime>
  <Words>882</Words>
  <Application>Microsoft Macintosh PowerPoint</Application>
  <PresentationFormat>Widescreen</PresentationFormat>
  <Paragraphs>75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Office Theme</vt:lpstr>
      <vt:lpstr>Comparing Outpatient Versus Inpatient Shoulder Arthroplasty Satisfaction</vt:lpstr>
      <vt:lpstr>Disclosures</vt:lpstr>
      <vt:lpstr>Background</vt:lpstr>
      <vt:lpstr>Purpose</vt:lpstr>
      <vt:lpstr>Hypothesis</vt:lpstr>
      <vt:lpstr>Methods</vt:lpstr>
      <vt:lpstr>Methods</vt:lpstr>
      <vt:lpstr>Methods</vt:lpstr>
      <vt:lpstr>Results: Demographics</vt:lpstr>
      <vt:lpstr>Results:  Functional Outcomes and Satisfaction Postoperatively</vt:lpstr>
      <vt:lpstr>Results:  Outpatient Versus Inpatient Satisfaction Postoperatively</vt:lpstr>
      <vt:lpstr>Results: Reason for Decision</vt:lpstr>
      <vt:lpstr>Conclusion</vt:lpstr>
      <vt:lpstr>References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Outpatient Versus Inpatient Shoulder Arthroplasty Satisfaction</dc:title>
  <dc:creator>Joseph Fiske</dc:creator>
  <cp:lastModifiedBy>Joseph Fiske</cp:lastModifiedBy>
  <cp:revision>9</cp:revision>
  <dcterms:created xsi:type="dcterms:W3CDTF">2022-10-11T14:50:28Z</dcterms:created>
  <dcterms:modified xsi:type="dcterms:W3CDTF">2022-10-30T20:47:13Z</dcterms:modified>
</cp:coreProperties>
</file>