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0" r:id="rId2"/>
    <p:sldId id="273" r:id="rId3"/>
    <p:sldId id="275" r:id="rId4"/>
    <p:sldId id="279" r:id="rId5"/>
    <p:sldId id="277" r:id="rId6"/>
    <p:sldId id="278" r:id="rId7"/>
    <p:sldId id="276" r:id="rId8"/>
    <p:sldId id="282" r:id="rId9"/>
    <p:sldId id="288" r:id="rId10"/>
    <p:sldId id="280" r:id="rId11"/>
    <p:sldId id="284" r:id="rId12"/>
    <p:sldId id="286"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12"/>
    <p:restoredTop sz="95840"/>
  </p:normalViewPr>
  <p:slideViewPr>
    <p:cSldViewPr snapToGrid="0">
      <p:cViewPr>
        <p:scale>
          <a:sx n="77" d="100"/>
          <a:sy n="77" d="100"/>
        </p:scale>
        <p:origin x="1024" y="9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2FD5D5-23C9-FC49-88D2-0938009B22D5}" type="datetimeFigureOut">
              <a:rPr lang="en-US" smtClean="0"/>
              <a:t>10/31/22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B47C7-77EE-F54D-B684-F086A5E1C206}" type="slidenum">
              <a:rPr lang="en-US" smtClean="0"/>
              <a:t>‹#›</a:t>
            </a:fld>
            <a:endParaRPr lang="en-US"/>
          </a:p>
        </p:txBody>
      </p:sp>
    </p:spTree>
    <p:extLst>
      <p:ext uri="{BB962C8B-B14F-4D97-AF65-F5344CB8AC3E}">
        <p14:creationId xmlns:p14="http://schemas.microsoft.com/office/powerpoint/2010/main" val="4275996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731FC4CB-3D95-E245-ABFA-3455484C67F2}" type="slidenum">
              <a:rPr lang="en-US" smtClean="0"/>
              <a:t>1</a:t>
            </a:fld>
            <a:endParaRPr lang="en-US"/>
          </a:p>
        </p:txBody>
      </p:sp>
    </p:spTree>
    <p:extLst>
      <p:ext uri="{BB962C8B-B14F-4D97-AF65-F5344CB8AC3E}">
        <p14:creationId xmlns:p14="http://schemas.microsoft.com/office/powerpoint/2010/main" val="143874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FC4CB-3D95-E245-ABFA-3455484C67F2}" type="slidenum">
              <a:rPr lang="en-US" smtClean="0"/>
              <a:t>2</a:t>
            </a:fld>
            <a:endParaRPr lang="en-US"/>
          </a:p>
        </p:txBody>
      </p:sp>
    </p:spTree>
    <p:extLst>
      <p:ext uri="{BB962C8B-B14F-4D97-AF65-F5344CB8AC3E}">
        <p14:creationId xmlns:p14="http://schemas.microsoft.com/office/powerpoint/2010/main" val="2558076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FC4CB-3D95-E245-ABFA-3455484C67F2}" type="slidenum">
              <a:rPr lang="en-US" smtClean="0"/>
              <a:t>3</a:t>
            </a:fld>
            <a:endParaRPr lang="en-US"/>
          </a:p>
        </p:txBody>
      </p:sp>
    </p:spTree>
    <p:extLst>
      <p:ext uri="{BB962C8B-B14F-4D97-AF65-F5344CB8AC3E}">
        <p14:creationId xmlns:p14="http://schemas.microsoft.com/office/powerpoint/2010/main" val="19653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FC4CB-3D95-E245-ABFA-3455484C67F2}" type="slidenum">
              <a:rPr lang="en-US" smtClean="0"/>
              <a:t>5</a:t>
            </a:fld>
            <a:endParaRPr lang="en-US"/>
          </a:p>
        </p:txBody>
      </p:sp>
    </p:spTree>
    <p:extLst>
      <p:ext uri="{BB962C8B-B14F-4D97-AF65-F5344CB8AC3E}">
        <p14:creationId xmlns:p14="http://schemas.microsoft.com/office/powerpoint/2010/main" val="1592496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FC4CB-3D95-E245-ABFA-3455484C67F2}" type="slidenum">
              <a:rPr lang="en-US" smtClean="0"/>
              <a:t>6</a:t>
            </a:fld>
            <a:endParaRPr lang="en-US"/>
          </a:p>
        </p:txBody>
      </p:sp>
    </p:spTree>
    <p:extLst>
      <p:ext uri="{BB962C8B-B14F-4D97-AF65-F5344CB8AC3E}">
        <p14:creationId xmlns:p14="http://schemas.microsoft.com/office/powerpoint/2010/main" val="4213031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731FC4CB-3D95-E245-ABFA-3455484C67F2}" type="slidenum">
              <a:rPr lang="en-US" smtClean="0"/>
              <a:t>12</a:t>
            </a:fld>
            <a:endParaRPr lang="en-US"/>
          </a:p>
        </p:txBody>
      </p:sp>
    </p:spTree>
    <p:extLst>
      <p:ext uri="{BB962C8B-B14F-4D97-AF65-F5344CB8AC3E}">
        <p14:creationId xmlns:p14="http://schemas.microsoft.com/office/powerpoint/2010/main" val="97608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7BF94-F367-4618-87D6-C2ED3F934C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83E24D-7BE8-A8D5-F609-5A4555B12A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9022C1-07A3-8EF9-3E98-F34CDB4C8D66}"/>
              </a:ext>
            </a:extLst>
          </p:cNvPr>
          <p:cNvSpPr>
            <a:spLocks noGrp="1"/>
          </p:cNvSpPr>
          <p:nvPr>
            <p:ph type="dt" sz="half" idx="10"/>
          </p:nvPr>
        </p:nvSpPr>
        <p:spPr/>
        <p:txBody>
          <a:bodyPr/>
          <a:lstStyle/>
          <a:p>
            <a:fld id="{2BA08E23-44C9-A94A-A408-73E47A739DD8}" type="datetimeFigureOut">
              <a:rPr lang="en-US" smtClean="0"/>
              <a:t>10/31/22</a:t>
            </a:fld>
            <a:endParaRPr lang="en-US"/>
          </a:p>
        </p:txBody>
      </p:sp>
      <p:sp>
        <p:nvSpPr>
          <p:cNvPr id="5" name="Footer Placeholder 4">
            <a:extLst>
              <a:ext uri="{FF2B5EF4-FFF2-40B4-BE49-F238E27FC236}">
                <a16:creationId xmlns:a16="http://schemas.microsoft.com/office/drawing/2014/main" id="{396C9036-97F0-0BB5-594F-4B595999D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54216B-E75F-8689-1A54-82622A09509C}"/>
              </a:ext>
            </a:extLst>
          </p:cNvPr>
          <p:cNvSpPr>
            <a:spLocks noGrp="1"/>
          </p:cNvSpPr>
          <p:nvPr>
            <p:ph type="sldNum" sz="quarter" idx="12"/>
          </p:nvPr>
        </p:nvSpPr>
        <p:spPr/>
        <p:txBody>
          <a:bodyPr/>
          <a:lstStyle/>
          <a:p>
            <a:fld id="{728B4D93-079D-E643-B5EE-149645D003FD}" type="slidenum">
              <a:rPr lang="en-US" smtClean="0"/>
              <a:t>‹#›</a:t>
            </a:fld>
            <a:endParaRPr lang="en-US"/>
          </a:p>
        </p:txBody>
      </p:sp>
    </p:spTree>
    <p:extLst>
      <p:ext uri="{BB962C8B-B14F-4D97-AF65-F5344CB8AC3E}">
        <p14:creationId xmlns:p14="http://schemas.microsoft.com/office/powerpoint/2010/main" val="7650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827E-35E8-06DE-25E8-1F96B61D6B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6237BB-B114-9552-8273-5C3D39F542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23DB7-B56A-7A07-CE70-66416D444BAA}"/>
              </a:ext>
            </a:extLst>
          </p:cNvPr>
          <p:cNvSpPr>
            <a:spLocks noGrp="1"/>
          </p:cNvSpPr>
          <p:nvPr>
            <p:ph type="dt" sz="half" idx="10"/>
          </p:nvPr>
        </p:nvSpPr>
        <p:spPr/>
        <p:txBody>
          <a:bodyPr/>
          <a:lstStyle/>
          <a:p>
            <a:fld id="{2BA08E23-44C9-A94A-A408-73E47A739DD8}" type="datetimeFigureOut">
              <a:rPr lang="en-US" smtClean="0"/>
              <a:t>10/31/22</a:t>
            </a:fld>
            <a:endParaRPr lang="en-US"/>
          </a:p>
        </p:txBody>
      </p:sp>
      <p:sp>
        <p:nvSpPr>
          <p:cNvPr id="5" name="Footer Placeholder 4">
            <a:extLst>
              <a:ext uri="{FF2B5EF4-FFF2-40B4-BE49-F238E27FC236}">
                <a16:creationId xmlns:a16="http://schemas.microsoft.com/office/drawing/2014/main" id="{0323BD3B-9576-F381-4E5D-A308B2D71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1E9AC-95AF-6522-B9AE-7B86F64C8D8A}"/>
              </a:ext>
            </a:extLst>
          </p:cNvPr>
          <p:cNvSpPr>
            <a:spLocks noGrp="1"/>
          </p:cNvSpPr>
          <p:nvPr>
            <p:ph type="sldNum" sz="quarter" idx="12"/>
          </p:nvPr>
        </p:nvSpPr>
        <p:spPr/>
        <p:txBody>
          <a:bodyPr/>
          <a:lstStyle/>
          <a:p>
            <a:fld id="{728B4D93-079D-E643-B5EE-149645D003FD}" type="slidenum">
              <a:rPr lang="en-US" smtClean="0"/>
              <a:t>‹#›</a:t>
            </a:fld>
            <a:endParaRPr lang="en-US"/>
          </a:p>
        </p:txBody>
      </p:sp>
    </p:spTree>
    <p:extLst>
      <p:ext uri="{BB962C8B-B14F-4D97-AF65-F5344CB8AC3E}">
        <p14:creationId xmlns:p14="http://schemas.microsoft.com/office/powerpoint/2010/main" val="28893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83A765-48CC-D42D-D833-B25888B62E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592525-C899-FB70-40E8-ABFE284E95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64C90-47EF-984F-3C03-5C546DD4FD41}"/>
              </a:ext>
            </a:extLst>
          </p:cNvPr>
          <p:cNvSpPr>
            <a:spLocks noGrp="1"/>
          </p:cNvSpPr>
          <p:nvPr>
            <p:ph type="dt" sz="half" idx="10"/>
          </p:nvPr>
        </p:nvSpPr>
        <p:spPr/>
        <p:txBody>
          <a:bodyPr/>
          <a:lstStyle/>
          <a:p>
            <a:fld id="{2BA08E23-44C9-A94A-A408-73E47A739DD8}" type="datetimeFigureOut">
              <a:rPr lang="en-US" smtClean="0"/>
              <a:t>10/31/22</a:t>
            </a:fld>
            <a:endParaRPr lang="en-US"/>
          </a:p>
        </p:txBody>
      </p:sp>
      <p:sp>
        <p:nvSpPr>
          <p:cNvPr id="5" name="Footer Placeholder 4">
            <a:extLst>
              <a:ext uri="{FF2B5EF4-FFF2-40B4-BE49-F238E27FC236}">
                <a16:creationId xmlns:a16="http://schemas.microsoft.com/office/drawing/2014/main" id="{9896CD13-9EB3-67A2-9B2D-5395E4D182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55641-8AA3-1A5F-95A9-1274610E493A}"/>
              </a:ext>
            </a:extLst>
          </p:cNvPr>
          <p:cNvSpPr>
            <a:spLocks noGrp="1"/>
          </p:cNvSpPr>
          <p:nvPr>
            <p:ph type="sldNum" sz="quarter" idx="12"/>
          </p:nvPr>
        </p:nvSpPr>
        <p:spPr/>
        <p:txBody>
          <a:bodyPr/>
          <a:lstStyle/>
          <a:p>
            <a:fld id="{728B4D93-079D-E643-B5EE-149645D003FD}" type="slidenum">
              <a:rPr lang="en-US" smtClean="0"/>
              <a:t>‹#›</a:t>
            </a:fld>
            <a:endParaRPr lang="en-US"/>
          </a:p>
        </p:txBody>
      </p:sp>
    </p:spTree>
    <p:extLst>
      <p:ext uri="{BB962C8B-B14F-4D97-AF65-F5344CB8AC3E}">
        <p14:creationId xmlns:p14="http://schemas.microsoft.com/office/powerpoint/2010/main" val="186317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NTHSC Blank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4FBE6B-18B3-1842-B04B-D2182C8639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539329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UNTHSC Open/Clos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56E7D2-A4D4-F94F-9822-0854BD22D1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092628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1E90-16B6-631F-FFBD-A2E633E8C6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15CB78-C82B-25FF-82FA-83E268098F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D48E3-781D-7C1A-74C8-12EEA779E237}"/>
              </a:ext>
            </a:extLst>
          </p:cNvPr>
          <p:cNvSpPr>
            <a:spLocks noGrp="1"/>
          </p:cNvSpPr>
          <p:nvPr>
            <p:ph type="dt" sz="half" idx="10"/>
          </p:nvPr>
        </p:nvSpPr>
        <p:spPr/>
        <p:txBody>
          <a:bodyPr/>
          <a:lstStyle/>
          <a:p>
            <a:fld id="{2BA08E23-44C9-A94A-A408-73E47A739DD8}" type="datetimeFigureOut">
              <a:rPr lang="en-US" smtClean="0"/>
              <a:t>10/31/22</a:t>
            </a:fld>
            <a:endParaRPr lang="en-US"/>
          </a:p>
        </p:txBody>
      </p:sp>
      <p:sp>
        <p:nvSpPr>
          <p:cNvPr id="5" name="Footer Placeholder 4">
            <a:extLst>
              <a:ext uri="{FF2B5EF4-FFF2-40B4-BE49-F238E27FC236}">
                <a16:creationId xmlns:a16="http://schemas.microsoft.com/office/drawing/2014/main" id="{84DE6385-7E05-BC3A-6C22-548F912E1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A3B7B9-F55E-7DCF-572D-EF49A52694D8}"/>
              </a:ext>
            </a:extLst>
          </p:cNvPr>
          <p:cNvSpPr>
            <a:spLocks noGrp="1"/>
          </p:cNvSpPr>
          <p:nvPr>
            <p:ph type="sldNum" sz="quarter" idx="12"/>
          </p:nvPr>
        </p:nvSpPr>
        <p:spPr/>
        <p:txBody>
          <a:bodyPr/>
          <a:lstStyle/>
          <a:p>
            <a:fld id="{728B4D93-079D-E643-B5EE-149645D003FD}" type="slidenum">
              <a:rPr lang="en-US" smtClean="0"/>
              <a:t>‹#›</a:t>
            </a:fld>
            <a:endParaRPr lang="en-US"/>
          </a:p>
        </p:txBody>
      </p:sp>
    </p:spTree>
    <p:extLst>
      <p:ext uri="{BB962C8B-B14F-4D97-AF65-F5344CB8AC3E}">
        <p14:creationId xmlns:p14="http://schemas.microsoft.com/office/powerpoint/2010/main" val="1147949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8EEEA-D266-61F2-C445-00264BFD5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EC3C6-6980-79F3-EED6-83ACF8734C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1D615C-F0CA-477D-0705-2EA18AC36172}"/>
              </a:ext>
            </a:extLst>
          </p:cNvPr>
          <p:cNvSpPr>
            <a:spLocks noGrp="1"/>
          </p:cNvSpPr>
          <p:nvPr>
            <p:ph type="dt" sz="half" idx="10"/>
          </p:nvPr>
        </p:nvSpPr>
        <p:spPr/>
        <p:txBody>
          <a:bodyPr/>
          <a:lstStyle/>
          <a:p>
            <a:fld id="{2BA08E23-44C9-A94A-A408-73E47A739DD8}" type="datetimeFigureOut">
              <a:rPr lang="en-US" smtClean="0"/>
              <a:t>10/31/22</a:t>
            </a:fld>
            <a:endParaRPr lang="en-US"/>
          </a:p>
        </p:txBody>
      </p:sp>
      <p:sp>
        <p:nvSpPr>
          <p:cNvPr id="5" name="Footer Placeholder 4">
            <a:extLst>
              <a:ext uri="{FF2B5EF4-FFF2-40B4-BE49-F238E27FC236}">
                <a16:creationId xmlns:a16="http://schemas.microsoft.com/office/drawing/2014/main" id="{C0825351-DF07-58DF-93E7-F38E659EC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993BB-A622-3F33-E134-C77E847DCF68}"/>
              </a:ext>
            </a:extLst>
          </p:cNvPr>
          <p:cNvSpPr>
            <a:spLocks noGrp="1"/>
          </p:cNvSpPr>
          <p:nvPr>
            <p:ph type="sldNum" sz="quarter" idx="12"/>
          </p:nvPr>
        </p:nvSpPr>
        <p:spPr/>
        <p:txBody>
          <a:bodyPr/>
          <a:lstStyle/>
          <a:p>
            <a:fld id="{728B4D93-079D-E643-B5EE-149645D003FD}" type="slidenum">
              <a:rPr lang="en-US" smtClean="0"/>
              <a:t>‹#›</a:t>
            </a:fld>
            <a:endParaRPr lang="en-US"/>
          </a:p>
        </p:txBody>
      </p:sp>
    </p:spTree>
    <p:extLst>
      <p:ext uri="{BB962C8B-B14F-4D97-AF65-F5344CB8AC3E}">
        <p14:creationId xmlns:p14="http://schemas.microsoft.com/office/powerpoint/2010/main" val="4069261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D18C9-9EEB-99A7-105F-AB9E2977CB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87D18A-FF88-BFE1-7191-7AFC4E2898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52B1F9-DC08-2FE9-F25C-2C5E84B9CF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FDBCBC-6F0D-3E9F-D675-25D0E87B7E09}"/>
              </a:ext>
            </a:extLst>
          </p:cNvPr>
          <p:cNvSpPr>
            <a:spLocks noGrp="1"/>
          </p:cNvSpPr>
          <p:nvPr>
            <p:ph type="dt" sz="half" idx="10"/>
          </p:nvPr>
        </p:nvSpPr>
        <p:spPr/>
        <p:txBody>
          <a:bodyPr/>
          <a:lstStyle/>
          <a:p>
            <a:fld id="{2BA08E23-44C9-A94A-A408-73E47A739DD8}" type="datetimeFigureOut">
              <a:rPr lang="en-US" smtClean="0"/>
              <a:t>10/31/22</a:t>
            </a:fld>
            <a:endParaRPr lang="en-US"/>
          </a:p>
        </p:txBody>
      </p:sp>
      <p:sp>
        <p:nvSpPr>
          <p:cNvPr id="6" name="Footer Placeholder 5">
            <a:extLst>
              <a:ext uri="{FF2B5EF4-FFF2-40B4-BE49-F238E27FC236}">
                <a16:creationId xmlns:a16="http://schemas.microsoft.com/office/drawing/2014/main" id="{C6B3575A-A8A1-C03A-6AF2-AF60225106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CE3E13-4A25-1A94-BBDD-DF1C6F661EFE}"/>
              </a:ext>
            </a:extLst>
          </p:cNvPr>
          <p:cNvSpPr>
            <a:spLocks noGrp="1"/>
          </p:cNvSpPr>
          <p:nvPr>
            <p:ph type="sldNum" sz="quarter" idx="12"/>
          </p:nvPr>
        </p:nvSpPr>
        <p:spPr/>
        <p:txBody>
          <a:bodyPr/>
          <a:lstStyle/>
          <a:p>
            <a:fld id="{728B4D93-079D-E643-B5EE-149645D003FD}" type="slidenum">
              <a:rPr lang="en-US" smtClean="0"/>
              <a:t>‹#›</a:t>
            </a:fld>
            <a:endParaRPr lang="en-US"/>
          </a:p>
        </p:txBody>
      </p:sp>
    </p:spTree>
    <p:extLst>
      <p:ext uri="{BB962C8B-B14F-4D97-AF65-F5344CB8AC3E}">
        <p14:creationId xmlns:p14="http://schemas.microsoft.com/office/powerpoint/2010/main" val="136611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EE06-EFF9-6B71-58CC-FA4151B96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8402AE-F1AC-B1CC-DAB4-DFB608253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DE9B31-0BD3-7817-9AA2-FF3BD18B80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36AB23-628F-DFED-EF73-6649836C61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5BB283-0FB4-383F-3E57-15325C1809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756CB3-0113-8895-5254-15F262DE9B97}"/>
              </a:ext>
            </a:extLst>
          </p:cNvPr>
          <p:cNvSpPr>
            <a:spLocks noGrp="1"/>
          </p:cNvSpPr>
          <p:nvPr>
            <p:ph type="dt" sz="half" idx="10"/>
          </p:nvPr>
        </p:nvSpPr>
        <p:spPr/>
        <p:txBody>
          <a:bodyPr/>
          <a:lstStyle/>
          <a:p>
            <a:fld id="{2BA08E23-44C9-A94A-A408-73E47A739DD8}" type="datetimeFigureOut">
              <a:rPr lang="en-US" smtClean="0"/>
              <a:t>10/31/22</a:t>
            </a:fld>
            <a:endParaRPr lang="en-US"/>
          </a:p>
        </p:txBody>
      </p:sp>
      <p:sp>
        <p:nvSpPr>
          <p:cNvPr id="8" name="Footer Placeholder 7">
            <a:extLst>
              <a:ext uri="{FF2B5EF4-FFF2-40B4-BE49-F238E27FC236}">
                <a16:creationId xmlns:a16="http://schemas.microsoft.com/office/drawing/2014/main" id="{4153DF84-C74F-6362-5482-129B0275DF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34665C-30CE-633B-6532-8340ED2BFD63}"/>
              </a:ext>
            </a:extLst>
          </p:cNvPr>
          <p:cNvSpPr>
            <a:spLocks noGrp="1"/>
          </p:cNvSpPr>
          <p:nvPr>
            <p:ph type="sldNum" sz="quarter" idx="12"/>
          </p:nvPr>
        </p:nvSpPr>
        <p:spPr/>
        <p:txBody>
          <a:bodyPr/>
          <a:lstStyle/>
          <a:p>
            <a:fld id="{728B4D93-079D-E643-B5EE-149645D003FD}" type="slidenum">
              <a:rPr lang="en-US" smtClean="0"/>
              <a:t>‹#›</a:t>
            </a:fld>
            <a:endParaRPr lang="en-US"/>
          </a:p>
        </p:txBody>
      </p:sp>
    </p:spTree>
    <p:extLst>
      <p:ext uri="{BB962C8B-B14F-4D97-AF65-F5344CB8AC3E}">
        <p14:creationId xmlns:p14="http://schemas.microsoft.com/office/powerpoint/2010/main" val="287195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DC914-A97F-13F7-F470-DDAD7E607F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7F47F4-39BC-2E96-3464-166F209187C7}"/>
              </a:ext>
            </a:extLst>
          </p:cNvPr>
          <p:cNvSpPr>
            <a:spLocks noGrp="1"/>
          </p:cNvSpPr>
          <p:nvPr>
            <p:ph type="dt" sz="half" idx="10"/>
          </p:nvPr>
        </p:nvSpPr>
        <p:spPr/>
        <p:txBody>
          <a:bodyPr/>
          <a:lstStyle/>
          <a:p>
            <a:fld id="{2BA08E23-44C9-A94A-A408-73E47A739DD8}" type="datetimeFigureOut">
              <a:rPr lang="en-US" smtClean="0"/>
              <a:t>10/31/22</a:t>
            </a:fld>
            <a:endParaRPr lang="en-US"/>
          </a:p>
        </p:txBody>
      </p:sp>
      <p:sp>
        <p:nvSpPr>
          <p:cNvPr id="4" name="Footer Placeholder 3">
            <a:extLst>
              <a:ext uri="{FF2B5EF4-FFF2-40B4-BE49-F238E27FC236}">
                <a16:creationId xmlns:a16="http://schemas.microsoft.com/office/drawing/2014/main" id="{49184077-468E-2C07-B1F4-126BEF8C82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A7988-8C5A-9CF7-7CFA-AAA279AA064F}"/>
              </a:ext>
            </a:extLst>
          </p:cNvPr>
          <p:cNvSpPr>
            <a:spLocks noGrp="1"/>
          </p:cNvSpPr>
          <p:nvPr>
            <p:ph type="sldNum" sz="quarter" idx="12"/>
          </p:nvPr>
        </p:nvSpPr>
        <p:spPr/>
        <p:txBody>
          <a:bodyPr/>
          <a:lstStyle/>
          <a:p>
            <a:fld id="{728B4D93-079D-E643-B5EE-149645D003FD}" type="slidenum">
              <a:rPr lang="en-US" smtClean="0"/>
              <a:t>‹#›</a:t>
            </a:fld>
            <a:endParaRPr lang="en-US"/>
          </a:p>
        </p:txBody>
      </p:sp>
    </p:spTree>
    <p:extLst>
      <p:ext uri="{BB962C8B-B14F-4D97-AF65-F5344CB8AC3E}">
        <p14:creationId xmlns:p14="http://schemas.microsoft.com/office/powerpoint/2010/main" val="124372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B070CE-00CD-3592-A4E0-42267D243E68}"/>
              </a:ext>
            </a:extLst>
          </p:cNvPr>
          <p:cNvSpPr>
            <a:spLocks noGrp="1"/>
          </p:cNvSpPr>
          <p:nvPr>
            <p:ph type="dt" sz="half" idx="10"/>
          </p:nvPr>
        </p:nvSpPr>
        <p:spPr/>
        <p:txBody>
          <a:bodyPr/>
          <a:lstStyle/>
          <a:p>
            <a:fld id="{2BA08E23-44C9-A94A-A408-73E47A739DD8}" type="datetimeFigureOut">
              <a:rPr lang="en-US" smtClean="0"/>
              <a:t>10/31/22</a:t>
            </a:fld>
            <a:endParaRPr lang="en-US"/>
          </a:p>
        </p:txBody>
      </p:sp>
      <p:sp>
        <p:nvSpPr>
          <p:cNvPr id="3" name="Footer Placeholder 2">
            <a:extLst>
              <a:ext uri="{FF2B5EF4-FFF2-40B4-BE49-F238E27FC236}">
                <a16:creationId xmlns:a16="http://schemas.microsoft.com/office/drawing/2014/main" id="{07278386-D401-5C3B-9B69-DFDA87D895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5278BC-982F-98B9-117B-ACAC0830DCCD}"/>
              </a:ext>
            </a:extLst>
          </p:cNvPr>
          <p:cNvSpPr>
            <a:spLocks noGrp="1"/>
          </p:cNvSpPr>
          <p:nvPr>
            <p:ph type="sldNum" sz="quarter" idx="12"/>
          </p:nvPr>
        </p:nvSpPr>
        <p:spPr/>
        <p:txBody>
          <a:bodyPr/>
          <a:lstStyle/>
          <a:p>
            <a:fld id="{728B4D93-079D-E643-B5EE-149645D003FD}" type="slidenum">
              <a:rPr lang="en-US" smtClean="0"/>
              <a:t>‹#›</a:t>
            </a:fld>
            <a:endParaRPr lang="en-US"/>
          </a:p>
        </p:txBody>
      </p:sp>
    </p:spTree>
    <p:extLst>
      <p:ext uri="{BB962C8B-B14F-4D97-AF65-F5344CB8AC3E}">
        <p14:creationId xmlns:p14="http://schemas.microsoft.com/office/powerpoint/2010/main" val="3731211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697EE-66E2-F9EF-79E3-813C250266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C4111C-C158-64E1-EBF4-C1CF85076F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3A1C0C-B88B-F341-2140-DAB4F9D61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171C5F-B07D-01EA-488C-3BA96AD81DE1}"/>
              </a:ext>
            </a:extLst>
          </p:cNvPr>
          <p:cNvSpPr>
            <a:spLocks noGrp="1"/>
          </p:cNvSpPr>
          <p:nvPr>
            <p:ph type="dt" sz="half" idx="10"/>
          </p:nvPr>
        </p:nvSpPr>
        <p:spPr/>
        <p:txBody>
          <a:bodyPr/>
          <a:lstStyle/>
          <a:p>
            <a:fld id="{2BA08E23-44C9-A94A-A408-73E47A739DD8}" type="datetimeFigureOut">
              <a:rPr lang="en-US" smtClean="0"/>
              <a:t>10/31/22</a:t>
            </a:fld>
            <a:endParaRPr lang="en-US"/>
          </a:p>
        </p:txBody>
      </p:sp>
      <p:sp>
        <p:nvSpPr>
          <p:cNvPr id="6" name="Footer Placeholder 5">
            <a:extLst>
              <a:ext uri="{FF2B5EF4-FFF2-40B4-BE49-F238E27FC236}">
                <a16:creationId xmlns:a16="http://schemas.microsoft.com/office/drawing/2014/main" id="{0ECEA6A4-241C-9C63-9384-3EBA974ED8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80DA38-0F70-53FB-0E13-807AE7AF6B91}"/>
              </a:ext>
            </a:extLst>
          </p:cNvPr>
          <p:cNvSpPr>
            <a:spLocks noGrp="1"/>
          </p:cNvSpPr>
          <p:nvPr>
            <p:ph type="sldNum" sz="quarter" idx="12"/>
          </p:nvPr>
        </p:nvSpPr>
        <p:spPr/>
        <p:txBody>
          <a:bodyPr/>
          <a:lstStyle/>
          <a:p>
            <a:fld id="{728B4D93-079D-E643-B5EE-149645D003FD}" type="slidenum">
              <a:rPr lang="en-US" smtClean="0"/>
              <a:t>‹#›</a:t>
            </a:fld>
            <a:endParaRPr lang="en-US"/>
          </a:p>
        </p:txBody>
      </p:sp>
    </p:spTree>
    <p:extLst>
      <p:ext uri="{BB962C8B-B14F-4D97-AF65-F5344CB8AC3E}">
        <p14:creationId xmlns:p14="http://schemas.microsoft.com/office/powerpoint/2010/main" val="219166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4E86-4961-0B45-79E4-8C6A02A3D2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CE18EE-AD7C-1F69-B9A4-AA6A5D9CC9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E627E6-3E21-96EB-C123-180BC0681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1FDE7A-722F-5640-FA44-C49CA9A3824F}"/>
              </a:ext>
            </a:extLst>
          </p:cNvPr>
          <p:cNvSpPr>
            <a:spLocks noGrp="1"/>
          </p:cNvSpPr>
          <p:nvPr>
            <p:ph type="dt" sz="half" idx="10"/>
          </p:nvPr>
        </p:nvSpPr>
        <p:spPr/>
        <p:txBody>
          <a:bodyPr/>
          <a:lstStyle/>
          <a:p>
            <a:fld id="{2BA08E23-44C9-A94A-A408-73E47A739DD8}" type="datetimeFigureOut">
              <a:rPr lang="en-US" smtClean="0"/>
              <a:t>10/31/22</a:t>
            </a:fld>
            <a:endParaRPr lang="en-US"/>
          </a:p>
        </p:txBody>
      </p:sp>
      <p:sp>
        <p:nvSpPr>
          <p:cNvPr id="6" name="Footer Placeholder 5">
            <a:extLst>
              <a:ext uri="{FF2B5EF4-FFF2-40B4-BE49-F238E27FC236}">
                <a16:creationId xmlns:a16="http://schemas.microsoft.com/office/drawing/2014/main" id="{2A3CA48A-EB75-8D93-1B49-50B74F641F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C3AA1-A286-59FB-5831-ABB0F217CCFA}"/>
              </a:ext>
            </a:extLst>
          </p:cNvPr>
          <p:cNvSpPr>
            <a:spLocks noGrp="1"/>
          </p:cNvSpPr>
          <p:nvPr>
            <p:ph type="sldNum" sz="quarter" idx="12"/>
          </p:nvPr>
        </p:nvSpPr>
        <p:spPr/>
        <p:txBody>
          <a:bodyPr/>
          <a:lstStyle/>
          <a:p>
            <a:fld id="{728B4D93-079D-E643-B5EE-149645D003FD}" type="slidenum">
              <a:rPr lang="en-US" smtClean="0"/>
              <a:t>‹#›</a:t>
            </a:fld>
            <a:endParaRPr lang="en-US"/>
          </a:p>
        </p:txBody>
      </p:sp>
    </p:spTree>
    <p:extLst>
      <p:ext uri="{BB962C8B-B14F-4D97-AF65-F5344CB8AC3E}">
        <p14:creationId xmlns:p14="http://schemas.microsoft.com/office/powerpoint/2010/main" val="2366141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1BD285-B8D0-C17E-3B32-2DED20B80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DF95FF-A70D-BEA1-B593-AFE5EB0AEB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EB266-BD8A-5555-634A-13AC262DB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08E23-44C9-A94A-A408-73E47A739DD8}" type="datetimeFigureOut">
              <a:rPr lang="en-US" smtClean="0"/>
              <a:t>10/31/22</a:t>
            </a:fld>
            <a:endParaRPr lang="en-US"/>
          </a:p>
        </p:txBody>
      </p:sp>
      <p:sp>
        <p:nvSpPr>
          <p:cNvPr id="5" name="Footer Placeholder 4">
            <a:extLst>
              <a:ext uri="{FF2B5EF4-FFF2-40B4-BE49-F238E27FC236}">
                <a16:creationId xmlns:a16="http://schemas.microsoft.com/office/drawing/2014/main" id="{6CA36DF3-C5B0-A5AC-3F3E-F3C7AF9315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1E3063-2AF7-28A9-2491-60EACC555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B4D93-079D-E643-B5EE-149645D003FD}" type="slidenum">
              <a:rPr lang="en-US" smtClean="0"/>
              <a:t>‹#›</a:t>
            </a:fld>
            <a:endParaRPr lang="en-US"/>
          </a:p>
        </p:txBody>
      </p:sp>
    </p:spTree>
    <p:extLst>
      <p:ext uri="{BB962C8B-B14F-4D97-AF65-F5344CB8AC3E}">
        <p14:creationId xmlns:p14="http://schemas.microsoft.com/office/powerpoint/2010/main" val="1866116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imgres?imgurl=https%3A%2F%2Fphoenixspineandjoint.com%2Fwp-content%2Fuploads%2F2019%2F08%2Fshutterstock_" TargetMode="External"/><Relationship Id="rId2" Type="http://schemas.openxmlformats.org/officeDocument/2006/relationships/hyperlink" Target="https://www.google.com/imgres?imgurl=https%3A%2F%2Fcached.imagescaler.hbpl.co.uk%2Fresize%2FscaleWidth%2F952%2Fcached.offlinehbpl.hbpl.co.uk%2Fnews%2FPGH%2FiStock_12017545_"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988BDCF-1C0C-3442-8D84-CC99E2BA974E}"/>
              </a:ext>
            </a:extLst>
          </p:cNvPr>
          <p:cNvSpPr txBox="1">
            <a:spLocks/>
          </p:cNvSpPr>
          <p:nvPr/>
        </p:nvSpPr>
        <p:spPr>
          <a:xfrm>
            <a:off x="304800" y="2026024"/>
            <a:ext cx="11350906" cy="41637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dirty="0">
                <a:effectLst/>
                <a:latin typeface="Arial" panose="020B0604020202020204" pitchFamily="34" charset="0"/>
                <a:ea typeface="Arial" panose="020B0604020202020204" pitchFamily="34" charset="0"/>
              </a:rPr>
              <a:t>The Use of Preoperative CRP and ESR as Predictive Markers of Prosthetic Joint Infection in Primary Total Hip and Knee Arthroplasty </a:t>
            </a:r>
            <a:br>
              <a:rPr lang="en-US" sz="4800" b="1" dirty="0">
                <a:solidFill>
                  <a:schemeClr val="tx2"/>
                </a:solidFill>
                <a:latin typeface="Helvetica" charset="0"/>
                <a:ea typeface="Helvetica" charset="0"/>
                <a:cs typeface="Helvetica" charset="0"/>
              </a:rPr>
            </a:br>
            <a:r>
              <a:rPr lang="en-US" sz="1800" dirty="0">
                <a:solidFill>
                  <a:schemeClr val="tx2"/>
                </a:solidFill>
                <a:latin typeface="Arial" panose="020B0604020202020204" pitchFamily="34" charset="0"/>
                <a:cs typeface="Arial" panose="020B0604020202020204" pitchFamily="34" charset="0"/>
              </a:rPr>
              <a:t>Blake Campbell, OMS-II</a:t>
            </a:r>
            <a:r>
              <a:rPr lang="en-US" sz="1800" baseline="30000" dirty="0">
                <a:solidFill>
                  <a:schemeClr val="tx2"/>
                </a:solidFill>
                <a:latin typeface="Arial" panose="020B0604020202020204" pitchFamily="34" charset="0"/>
                <a:cs typeface="Arial" panose="020B0604020202020204" pitchFamily="34" charset="0"/>
              </a:rPr>
              <a:t>1</a:t>
            </a:r>
            <a:r>
              <a:rPr lang="en-US" sz="1800" dirty="0">
                <a:solidFill>
                  <a:schemeClr val="tx2"/>
                </a:solidFill>
                <a:latin typeface="Arial" panose="020B0604020202020204" pitchFamily="34" charset="0"/>
                <a:cs typeface="Arial" panose="020B0604020202020204" pitchFamily="34" charset="0"/>
              </a:rPr>
              <a:t>; Noah Embry, MS3</a:t>
            </a:r>
            <a:r>
              <a:rPr lang="en-US" sz="1800" baseline="30000" dirty="0">
                <a:solidFill>
                  <a:schemeClr val="tx2"/>
                </a:solidFill>
                <a:latin typeface="Arial" panose="020B0604020202020204" pitchFamily="34" charset="0"/>
                <a:cs typeface="Arial" panose="020B0604020202020204" pitchFamily="34" charset="0"/>
              </a:rPr>
              <a:t>3</a:t>
            </a:r>
            <a:r>
              <a:rPr lang="en-US" sz="1800" dirty="0">
                <a:solidFill>
                  <a:schemeClr val="tx2"/>
                </a:solidFill>
                <a:latin typeface="Arial" panose="020B0604020202020204" pitchFamily="34" charset="0"/>
                <a:cs typeface="Arial" panose="020B0604020202020204" pitchFamily="34" charset="0"/>
              </a:rPr>
              <a:t>; Josiah Snowden, MS3</a:t>
            </a:r>
            <a:r>
              <a:rPr lang="en-US" sz="1800" baseline="30000" dirty="0">
                <a:solidFill>
                  <a:schemeClr val="tx2"/>
                </a:solidFill>
                <a:latin typeface="Arial" panose="020B0604020202020204" pitchFamily="34" charset="0"/>
                <a:cs typeface="Arial" panose="020B0604020202020204" pitchFamily="34" charset="0"/>
              </a:rPr>
              <a:t>3</a:t>
            </a:r>
            <a:r>
              <a:rPr lang="en-US" sz="1800" dirty="0">
                <a:solidFill>
                  <a:schemeClr val="tx2"/>
                </a:solidFill>
                <a:latin typeface="Arial" panose="020B0604020202020204" pitchFamily="34" charset="0"/>
                <a:cs typeface="Arial" panose="020B0604020202020204" pitchFamily="34" charset="0"/>
              </a:rPr>
              <a:t>; Russell Wagner, MD</a:t>
            </a:r>
            <a:r>
              <a:rPr lang="en-US" sz="1800" baseline="30000" dirty="0">
                <a:solidFill>
                  <a:schemeClr val="tx2"/>
                </a:solidFill>
                <a:latin typeface="Arial" panose="020B0604020202020204" pitchFamily="34" charset="0"/>
                <a:cs typeface="Arial" panose="020B0604020202020204" pitchFamily="34" charset="0"/>
              </a:rPr>
              <a:t>2</a:t>
            </a:r>
          </a:p>
          <a:p>
            <a:endParaRPr lang="en-US" sz="1800" dirty="0">
              <a:solidFill>
                <a:schemeClr val="tx2"/>
              </a:solidFill>
              <a:latin typeface="Arial" panose="020B0604020202020204" pitchFamily="34" charset="0"/>
              <a:cs typeface="Arial" panose="020B0604020202020204" pitchFamily="34" charset="0"/>
            </a:endParaRPr>
          </a:p>
          <a:p>
            <a:r>
              <a:rPr lang="en-US" sz="1600" dirty="0">
                <a:solidFill>
                  <a:schemeClr val="tx2"/>
                </a:solidFill>
                <a:latin typeface="Arial" panose="020B0604020202020204" pitchFamily="34" charset="0"/>
                <a:cs typeface="Arial" panose="020B0604020202020204" pitchFamily="34" charset="0"/>
              </a:rPr>
              <a:t>Texas College of Osteopathic Medicine</a:t>
            </a:r>
            <a:r>
              <a:rPr lang="en-US" sz="1600" baseline="30000" dirty="0">
                <a:solidFill>
                  <a:schemeClr val="tx2"/>
                </a:solidFill>
                <a:latin typeface="Arial" panose="020B0604020202020204" pitchFamily="34" charset="0"/>
                <a:cs typeface="Arial" panose="020B0604020202020204" pitchFamily="34" charset="0"/>
              </a:rPr>
              <a:t>1</a:t>
            </a:r>
            <a:r>
              <a:rPr lang="en-US" sz="1600" dirty="0">
                <a:solidFill>
                  <a:schemeClr val="tx2"/>
                </a:solidFill>
                <a:latin typeface="Arial" panose="020B0604020202020204" pitchFamily="34" charset="0"/>
                <a:cs typeface="Arial" panose="020B0604020202020204" pitchFamily="34" charset="0"/>
              </a:rPr>
              <a:t>,JPS Health </a:t>
            </a:r>
            <a:r>
              <a:rPr lang="en-US" sz="1600" dirty="0" err="1">
                <a:solidFill>
                  <a:schemeClr val="tx2"/>
                </a:solidFill>
                <a:latin typeface="Arial" panose="020B0604020202020204" pitchFamily="34" charset="0"/>
                <a:cs typeface="Arial" panose="020B0604020202020204" pitchFamily="34" charset="0"/>
              </a:rPr>
              <a:t>Orthopaedic</a:t>
            </a:r>
            <a:r>
              <a:rPr lang="en-US" sz="1600" dirty="0">
                <a:solidFill>
                  <a:schemeClr val="tx2"/>
                </a:solidFill>
                <a:latin typeface="Arial" panose="020B0604020202020204" pitchFamily="34" charset="0"/>
                <a:cs typeface="Arial" panose="020B0604020202020204" pitchFamily="34" charset="0"/>
              </a:rPr>
              <a:t> Surgery</a:t>
            </a:r>
            <a:r>
              <a:rPr lang="en-US" sz="1600" baseline="30000" dirty="0">
                <a:solidFill>
                  <a:schemeClr val="tx2"/>
                </a:solidFill>
                <a:latin typeface="Arial" panose="020B0604020202020204" pitchFamily="34" charset="0"/>
                <a:cs typeface="Arial" panose="020B0604020202020204" pitchFamily="34" charset="0"/>
              </a:rPr>
              <a:t>2</a:t>
            </a:r>
            <a:r>
              <a:rPr lang="en-US" sz="1600" dirty="0">
                <a:solidFill>
                  <a:schemeClr val="tx2"/>
                </a:solidFill>
                <a:latin typeface="Arial" panose="020B0604020202020204" pitchFamily="34" charset="0"/>
                <a:cs typeface="Arial" panose="020B0604020202020204" pitchFamily="34" charset="0"/>
              </a:rPr>
              <a:t>, Burnett School of Medicine at TCU</a:t>
            </a:r>
            <a:r>
              <a:rPr lang="en-US" sz="1600" baseline="30000" dirty="0">
                <a:solidFill>
                  <a:schemeClr val="tx2"/>
                </a:solidFill>
                <a:latin typeface="Arial" panose="020B0604020202020204" pitchFamily="34" charset="0"/>
                <a:cs typeface="Arial" panose="020B0604020202020204" pitchFamily="34" charset="0"/>
              </a:rPr>
              <a:t>3</a:t>
            </a:r>
            <a:endParaRPr lang="en-US" sz="1600" dirty="0">
              <a:solidFill>
                <a:schemeClr val="tx2"/>
              </a:solidFill>
              <a:latin typeface="Arial" panose="020B0604020202020204" pitchFamily="34" charset="0"/>
              <a:cs typeface="Arial" panose="020B0604020202020204" pitchFamily="34" charset="0"/>
            </a:endParaRPr>
          </a:p>
          <a:p>
            <a:pPr>
              <a:lnSpc>
                <a:spcPct val="100000"/>
              </a:lnSpc>
            </a:pPr>
            <a:endParaRPr lang="en-US" sz="3200" b="1" dirty="0">
              <a:solidFill>
                <a:srgbClr val="167641"/>
              </a:solidFill>
              <a:latin typeface="Helvetica" charset="0"/>
              <a:ea typeface="Helvetica" charset="0"/>
              <a:cs typeface="Helvetica" charset="0"/>
            </a:endParaRPr>
          </a:p>
        </p:txBody>
      </p:sp>
    </p:spTree>
    <p:extLst>
      <p:ext uri="{BB962C8B-B14F-4D97-AF65-F5344CB8AC3E}">
        <p14:creationId xmlns:p14="http://schemas.microsoft.com/office/powerpoint/2010/main" val="14536369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6BE4B0-112F-514B-A691-689CE9588A26}"/>
              </a:ext>
            </a:extLst>
          </p:cNvPr>
          <p:cNvSpPr txBox="1"/>
          <p:nvPr/>
        </p:nvSpPr>
        <p:spPr>
          <a:xfrm>
            <a:off x="394447" y="412376"/>
            <a:ext cx="2664512"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Discussion</a:t>
            </a:r>
          </a:p>
        </p:txBody>
      </p:sp>
      <p:sp>
        <p:nvSpPr>
          <p:cNvPr id="5" name="TextBox 4">
            <a:extLst>
              <a:ext uri="{FF2B5EF4-FFF2-40B4-BE49-F238E27FC236}">
                <a16:creationId xmlns:a16="http://schemas.microsoft.com/office/drawing/2014/main" id="{59E7E20B-7836-5343-91D3-3C184C9D277B}"/>
              </a:ext>
            </a:extLst>
          </p:cNvPr>
          <p:cNvSpPr txBox="1"/>
          <p:nvPr/>
        </p:nvSpPr>
        <p:spPr>
          <a:xfrm>
            <a:off x="618564" y="1545841"/>
            <a:ext cx="10954871" cy="3970318"/>
          </a:xfrm>
          <a:prstGeom prst="rect">
            <a:avLst/>
          </a:prstGeom>
          <a:noFill/>
        </p:spPr>
        <p:txBody>
          <a:bodyPr wrap="square" rtlCol="0">
            <a:spAutoFit/>
          </a:bodyPr>
          <a:lstStyle/>
          <a:p>
            <a:pPr marL="457200" indent="-457200">
              <a:buFontTx/>
              <a:buChar char="-"/>
            </a:pPr>
            <a:r>
              <a:rPr lang="en-US" sz="2800" dirty="0">
                <a:solidFill>
                  <a:srgbClr val="000000"/>
                </a:solidFill>
                <a:latin typeface="+mn-lt"/>
                <a:ea typeface="Times New Roman" panose="02020603050405020304" pitchFamily="18" charset="0"/>
                <a:cs typeface="Calibri" panose="020F0502020204030204" pitchFamily="34" charset="0"/>
              </a:rPr>
              <a:t>However, this study does provide quantitative insight into the prevalence of elevated preoperative inflammatory markers in all patients prior to TJA with a considerable proportion of patients having modifiable risk factors.</a:t>
            </a:r>
            <a:endParaRPr lang="en-US" sz="2800" b="1" dirty="0"/>
          </a:p>
          <a:p>
            <a:pPr marL="457200" indent="-457200">
              <a:buFontTx/>
              <a:buChar char="-"/>
            </a:pPr>
            <a:endParaRPr lang="en-US" sz="2800" b="1" dirty="0"/>
          </a:p>
          <a:p>
            <a:pPr marL="457200" indent="-457200">
              <a:buFontTx/>
              <a:buChar char="-"/>
            </a:pPr>
            <a:r>
              <a:rPr lang="en-US" sz="2800" dirty="0">
                <a:solidFill>
                  <a:srgbClr val="000000"/>
                </a:solidFill>
                <a:latin typeface="+mn-lt"/>
                <a:ea typeface="Times New Roman" panose="02020603050405020304" pitchFamily="18" charset="0"/>
                <a:cs typeface="Calibri" panose="020F0502020204030204" pitchFamily="34" charset="0"/>
              </a:rPr>
              <a:t>Since there is such a large proportion of patients with elevated inflammatory markers that do not go on to develop PJI, we do not recommend cancellation of TJA unless there is an obvious identified modifiable risk factor that puts them at increased risk of PJI. </a:t>
            </a:r>
            <a:endParaRPr lang="en-US" sz="2800" dirty="0"/>
          </a:p>
        </p:txBody>
      </p:sp>
    </p:spTree>
    <p:extLst>
      <p:ext uri="{BB962C8B-B14F-4D97-AF65-F5344CB8AC3E}">
        <p14:creationId xmlns:p14="http://schemas.microsoft.com/office/powerpoint/2010/main" val="268408510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6BE4B0-112F-514B-A691-689CE9588A26}"/>
              </a:ext>
            </a:extLst>
          </p:cNvPr>
          <p:cNvSpPr txBox="1"/>
          <p:nvPr/>
        </p:nvSpPr>
        <p:spPr>
          <a:xfrm>
            <a:off x="394447" y="412376"/>
            <a:ext cx="4270977" cy="707886"/>
          </a:xfrm>
          <a:prstGeom prst="rect">
            <a:avLst/>
          </a:prstGeom>
          <a:noFill/>
        </p:spPr>
        <p:txBody>
          <a:bodyPr wrap="none" rtlCol="0">
            <a:spAutoFit/>
          </a:bodyPr>
          <a:lstStyle/>
          <a:p>
            <a:r>
              <a:rPr lang="en-US" sz="4000" dirty="0"/>
              <a:t>Acknowledgements</a:t>
            </a:r>
          </a:p>
        </p:txBody>
      </p:sp>
      <p:sp>
        <p:nvSpPr>
          <p:cNvPr id="5" name="TextBox 4">
            <a:extLst>
              <a:ext uri="{FF2B5EF4-FFF2-40B4-BE49-F238E27FC236}">
                <a16:creationId xmlns:a16="http://schemas.microsoft.com/office/drawing/2014/main" id="{59E7E20B-7836-5343-91D3-3C184C9D277B}"/>
              </a:ext>
            </a:extLst>
          </p:cNvPr>
          <p:cNvSpPr txBox="1"/>
          <p:nvPr/>
        </p:nvSpPr>
        <p:spPr>
          <a:xfrm>
            <a:off x="179945" y="1477270"/>
            <a:ext cx="11152095" cy="646331"/>
          </a:xfrm>
          <a:prstGeom prst="rect">
            <a:avLst/>
          </a:prstGeom>
          <a:noFill/>
        </p:spPr>
        <p:txBody>
          <a:bodyPr wrap="square" rtlCol="0">
            <a:spAutoFit/>
          </a:bodyPr>
          <a:lstStyle/>
          <a:p>
            <a:pPr algn="ctr"/>
            <a:r>
              <a:rPr lang="en-US" sz="3600" dirty="0"/>
              <a:t>Special thanks to:</a:t>
            </a:r>
          </a:p>
        </p:txBody>
      </p:sp>
      <p:pic>
        <p:nvPicPr>
          <p:cNvPr id="2" name="Picture 9" descr="Logo&#10;&#10;Description automatically generated">
            <a:extLst>
              <a:ext uri="{FF2B5EF4-FFF2-40B4-BE49-F238E27FC236}">
                <a16:creationId xmlns:a16="http://schemas.microsoft.com/office/drawing/2014/main" id="{C177AE2A-40ED-F446-8617-42F2CC10A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774" y="4491939"/>
            <a:ext cx="3702650" cy="123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8">
            <a:extLst>
              <a:ext uri="{FF2B5EF4-FFF2-40B4-BE49-F238E27FC236}">
                <a16:creationId xmlns:a16="http://schemas.microsoft.com/office/drawing/2014/main" id="{DD26DD96-65CB-BBA7-65E8-24FF6FDDD7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5992" y="3429000"/>
            <a:ext cx="5924549" cy="229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Text, letter&#10;&#10;Description automatically generated">
            <a:extLst>
              <a:ext uri="{FF2B5EF4-FFF2-40B4-BE49-F238E27FC236}">
                <a16:creationId xmlns:a16="http://schemas.microsoft.com/office/drawing/2014/main" id="{DB81DE1F-4D3F-1031-D4E5-3881BCE2E9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817" y="2738493"/>
            <a:ext cx="5957982" cy="85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27205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0"/>
          <p:cNvSpPr txBox="1">
            <a:spLocks/>
          </p:cNvSpPr>
          <p:nvPr/>
        </p:nvSpPr>
        <p:spPr>
          <a:xfrm>
            <a:off x="228651" y="3076146"/>
            <a:ext cx="11259123" cy="2248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800" b="1" dirty="0">
              <a:solidFill>
                <a:schemeClr val="tx1">
                  <a:lumMod val="50000"/>
                  <a:lumOff val="50000"/>
                </a:schemeClr>
              </a:solidFill>
              <a:latin typeface="Helvetica" charset="0"/>
              <a:ea typeface="Helvetica" charset="0"/>
              <a:cs typeface="Helvetica" charset="0"/>
            </a:endParaRPr>
          </a:p>
        </p:txBody>
      </p:sp>
      <p:sp>
        <p:nvSpPr>
          <p:cNvPr id="2" name="TextBox 1">
            <a:extLst>
              <a:ext uri="{FF2B5EF4-FFF2-40B4-BE49-F238E27FC236}">
                <a16:creationId xmlns:a16="http://schemas.microsoft.com/office/drawing/2014/main" id="{5E74A738-56E9-F84B-8FDA-448D308866B8}"/>
              </a:ext>
            </a:extLst>
          </p:cNvPr>
          <p:cNvSpPr txBox="1"/>
          <p:nvPr/>
        </p:nvSpPr>
        <p:spPr>
          <a:xfrm>
            <a:off x="4218723" y="2606786"/>
            <a:ext cx="3754554" cy="938719"/>
          </a:xfrm>
          <a:prstGeom prst="rect">
            <a:avLst/>
          </a:prstGeom>
          <a:noFill/>
        </p:spPr>
        <p:txBody>
          <a:bodyPr wrap="none" rtlCol="0">
            <a:spAutoFit/>
          </a:bodyPr>
          <a:lstStyle/>
          <a:p>
            <a:r>
              <a:rPr lang="en-US" sz="5500"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66604305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6BE4B0-112F-514B-A691-689CE9588A26}"/>
              </a:ext>
            </a:extLst>
          </p:cNvPr>
          <p:cNvSpPr txBox="1"/>
          <p:nvPr/>
        </p:nvSpPr>
        <p:spPr>
          <a:xfrm>
            <a:off x="394447" y="412376"/>
            <a:ext cx="2808782"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References</a:t>
            </a:r>
          </a:p>
        </p:txBody>
      </p:sp>
      <p:sp>
        <p:nvSpPr>
          <p:cNvPr id="5" name="TextBox 4">
            <a:extLst>
              <a:ext uri="{FF2B5EF4-FFF2-40B4-BE49-F238E27FC236}">
                <a16:creationId xmlns:a16="http://schemas.microsoft.com/office/drawing/2014/main" id="{59E7E20B-7836-5343-91D3-3C184C9D277B}"/>
              </a:ext>
            </a:extLst>
          </p:cNvPr>
          <p:cNvSpPr txBox="1"/>
          <p:nvPr/>
        </p:nvSpPr>
        <p:spPr>
          <a:xfrm>
            <a:off x="519952" y="1478851"/>
            <a:ext cx="11152095" cy="4832092"/>
          </a:xfrm>
          <a:prstGeom prst="rect">
            <a:avLst/>
          </a:prstGeom>
          <a:noFill/>
        </p:spPr>
        <p:txBody>
          <a:bodyPr wrap="square" rtlCol="0">
            <a:spAutoFit/>
          </a:bodyPr>
          <a:lstStyle/>
          <a:p>
            <a:pPr eaLnBrk="1" hangingPunct="1">
              <a:spcBef>
                <a:spcPct val="20000"/>
              </a:spcBef>
              <a:buFontTx/>
              <a:buAutoNum type="arabicPeriod"/>
              <a:defRPr/>
            </a:pPr>
            <a:r>
              <a:rPr lang="en-US" sz="1400" dirty="0">
                <a:solidFill>
                  <a:srgbClr val="000000"/>
                </a:solidFill>
                <a:latin typeface="+mn-lt"/>
              </a:rPr>
              <a:t>  Projected Volume of Primary Total Joint Arthroplasty in the U.S., 2014 to 2030</a:t>
            </a:r>
          </a:p>
          <a:p>
            <a:pPr marL="457189" indent="-457189">
              <a:spcBef>
                <a:spcPts val="0"/>
              </a:spcBef>
              <a:spcAft>
                <a:spcPts val="0"/>
              </a:spcAft>
              <a:buFont typeface="+mj-lt"/>
              <a:buAutoNum type="arabicPeriod"/>
              <a:defRPr/>
            </a:pPr>
            <a:r>
              <a:rPr lang="en-US" sz="1400" dirty="0">
                <a:solidFill>
                  <a:srgbClr val="000000"/>
                </a:solidFill>
                <a:latin typeface="+mn-lt"/>
              </a:rPr>
              <a:t>T Pfitzner 1 DK, C </a:t>
            </a:r>
            <a:r>
              <a:rPr lang="en-US" sz="1400" dirty="0" err="1">
                <a:solidFill>
                  <a:srgbClr val="000000"/>
                </a:solidFill>
                <a:latin typeface="+mn-lt"/>
              </a:rPr>
              <a:t>Perka</a:t>
            </a:r>
            <a:r>
              <a:rPr lang="en-US" sz="1400" dirty="0">
                <a:solidFill>
                  <a:srgbClr val="000000"/>
                </a:solidFill>
                <a:latin typeface="+mn-lt"/>
              </a:rPr>
              <a:t>, G </a:t>
            </a:r>
            <a:r>
              <a:rPr lang="en-US" sz="1400" dirty="0" err="1">
                <a:solidFill>
                  <a:srgbClr val="000000"/>
                </a:solidFill>
                <a:latin typeface="+mn-lt"/>
              </a:rPr>
              <a:t>Matziolis</a:t>
            </a:r>
            <a:r>
              <a:rPr lang="en-US" sz="1400" dirty="0">
                <a:solidFill>
                  <a:srgbClr val="000000"/>
                </a:solidFill>
                <a:latin typeface="+mn-lt"/>
              </a:rPr>
              <a:t>. C-reactive protein. An independent risk factor for the development of infection after primary arthroplasty. </a:t>
            </a:r>
            <a:r>
              <a:rPr lang="en-US" sz="1400" dirty="0" err="1">
                <a:solidFill>
                  <a:srgbClr val="000000"/>
                </a:solidFill>
                <a:latin typeface="+mn-lt"/>
              </a:rPr>
              <a:t>Orthopade</a:t>
            </a:r>
            <a:r>
              <a:rPr lang="en-US" sz="1400" dirty="0">
                <a:solidFill>
                  <a:srgbClr val="000000"/>
                </a:solidFill>
                <a:latin typeface="+mn-lt"/>
              </a:rPr>
              <a:t>. 2008;11(37):1116-1120</a:t>
            </a:r>
          </a:p>
          <a:p>
            <a:pPr marL="457189" indent="-457189">
              <a:spcBef>
                <a:spcPts val="0"/>
              </a:spcBef>
              <a:spcAft>
                <a:spcPts val="0"/>
              </a:spcAft>
              <a:buFont typeface="+mj-lt"/>
              <a:buAutoNum type="arabicPeriod"/>
              <a:defRPr/>
            </a:pPr>
            <a:r>
              <a:rPr lang="en-US" sz="1400" dirty="0" err="1">
                <a:solidFill>
                  <a:srgbClr val="000000"/>
                </a:solidFill>
                <a:latin typeface="+mn-lt"/>
              </a:rPr>
              <a:t>Buchheit</a:t>
            </a:r>
            <a:r>
              <a:rPr lang="en-US" sz="1400" dirty="0">
                <a:solidFill>
                  <a:srgbClr val="000000"/>
                </a:solidFill>
                <a:latin typeface="+mn-lt"/>
              </a:rPr>
              <a:t> J, </a:t>
            </a:r>
            <a:r>
              <a:rPr lang="en-US" sz="1400" dirty="0" err="1">
                <a:solidFill>
                  <a:srgbClr val="000000"/>
                </a:solidFill>
                <a:latin typeface="+mn-lt"/>
              </a:rPr>
              <a:t>Uhring</a:t>
            </a:r>
            <a:r>
              <a:rPr lang="en-US" sz="1400" dirty="0">
                <a:solidFill>
                  <a:srgbClr val="000000"/>
                </a:solidFill>
                <a:latin typeface="+mn-lt"/>
              </a:rPr>
              <a:t> J, </a:t>
            </a:r>
            <a:r>
              <a:rPr lang="en-US" sz="1400" dirty="0" err="1">
                <a:solidFill>
                  <a:srgbClr val="000000"/>
                </a:solidFill>
                <a:latin typeface="+mn-lt"/>
              </a:rPr>
              <a:t>Sergent</a:t>
            </a:r>
            <a:r>
              <a:rPr lang="en-US" sz="1400" dirty="0">
                <a:solidFill>
                  <a:srgbClr val="000000"/>
                </a:solidFill>
                <a:latin typeface="+mn-lt"/>
              </a:rPr>
              <a:t> P, </a:t>
            </a:r>
            <a:r>
              <a:rPr lang="en-US" sz="1400" dirty="0" err="1">
                <a:solidFill>
                  <a:srgbClr val="000000"/>
                </a:solidFill>
                <a:latin typeface="+mn-lt"/>
              </a:rPr>
              <a:t>Puyraveau</a:t>
            </a:r>
            <a:r>
              <a:rPr lang="en-US" sz="1400" dirty="0">
                <a:solidFill>
                  <a:srgbClr val="000000"/>
                </a:solidFill>
                <a:latin typeface="+mn-lt"/>
              </a:rPr>
              <a:t> M, Leroy J, </a:t>
            </a:r>
            <a:r>
              <a:rPr lang="en-US" sz="1400" dirty="0" err="1">
                <a:solidFill>
                  <a:srgbClr val="000000"/>
                </a:solidFill>
                <a:latin typeface="+mn-lt"/>
              </a:rPr>
              <a:t>Garbuio</a:t>
            </a:r>
            <a:r>
              <a:rPr lang="en-US" sz="1400" dirty="0">
                <a:solidFill>
                  <a:srgbClr val="000000"/>
                </a:solidFill>
                <a:latin typeface="+mn-lt"/>
              </a:rPr>
              <a:t> P. Can preoperative CRP levels predict infections of bipolar hemiarthroplasty performed for femoral neck fracture? A retrospective, multicenter study. European Journal of </a:t>
            </a:r>
            <a:r>
              <a:rPr lang="en-US" sz="1400" dirty="0" err="1">
                <a:solidFill>
                  <a:srgbClr val="000000"/>
                </a:solidFill>
                <a:latin typeface="+mn-lt"/>
              </a:rPr>
              <a:t>Orthopaedic</a:t>
            </a:r>
            <a:r>
              <a:rPr lang="en-US" sz="1400" dirty="0">
                <a:solidFill>
                  <a:srgbClr val="000000"/>
                </a:solidFill>
                <a:latin typeface="+mn-lt"/>
              </a:rPr>
              <a:t> Surgery &amp; Traumatology. 2015;25(1):117-12</a:t>
            </a:r>
          </a:p>
          <a:p>
            <a:pPr>
              <a:spcBef>
                <a:spcPts val="0"/>
              </a:spcBef>
              <a:spcAft>
                <a:spcPts val="0"/>
              </a:spcAft>
              <a:defRPr/>
            </a:pPr>
            <a:endParaRPr lang="en-US" sz="1400" dirty="0">
              <a:solidFill>
                <a:srgbClr val="000000"/>
              </a:solidFill>
              <a:latin typeface="+mn-lt"/>
            </a:endParaRPr>
          </a:p>
          <a:p>
            <a:r>
              <a:rPr lang="en-US" sz="1400" dirty="0"/>
              <a:t>Image references in order as they are seen</a:t>
            </a:r>
          </a:p>
          <a:p>
            <a:r>
              <a:rPr lang="en-US" sz="1400" dirty="0"/>
              <a:t> 1. </a:t>
            </a:r>
            <a:r>
              <a:rPr lang="en-US" sz="1400" dirty="0">
                <a:hlinkClick r:id="rId2"/>
              </a:rPr>
              <a:t>https://www.google.com/imgres?imgurl=https%3A%2F%2Fcached.imagescaler.hbpl.co.uk%2Fresize%2FscaleWidth%2F952%2Fcached.offlinehbpl.hbpl.co.uk%2Fnews%2FPGH%2FiStock_12017545_</a:t>
            </a:r>
            <a:endParaRPr lang="en-US" sz="1400" dirty="0"/>
          </a:p>
          <a:p>
            <a:r>
              <a:rPr lang="en-US" sz="1400" dirty="0"/>
              <a:t>2. </a:t>
            </a:r>
            <a:r>
              <a:rPr lang="en-US" sz="1400" dirty="0">
                <a:hlinkClick r:id="rId3"/>
              </a:rPr>
              <a:t>https://www.google.com/imgres?imgurl=https%3A%2F%2Fphoenixspineandjoint.com%2Fwp-content%2Fuploads%2F2019%2F08%2Fshutterstock_</a:t>
            </a:r>
            <a:endParaRPr lang="en-US" sz="1400" dirty="0"/>
          </a:p>
          <a:p>
            <a:r>
              <a:rPr lang="en-US" sz="1400" dirty="0"/>
              <a:t>3. https://</a:t>
            </a:r>
            <a:r>
              <a:rPr lang="en-US" sz="1400" dirty="0" err="1"/>
              <a:t>www.google.com</a:t>
            </a:r>
            <a:r>
              <a:rPr lang="en-US" sz="1400" dirty="0"/>
              <a:t>/</a:t>
            </a:r>
            <a:r>
              <a:rPr lang="en-US" sz="1400" dirty="0" err="1"/>
              <a:t>imgres?imgurl</a:t>
            </a:r>
            <a:r>
              <a:rPr lang="en-US" sz="1400" dirty="0"/>
              <a:t>=https%3A%2F%2Fwww.auntminnie.com%2Fuser%2Fimages%2Fcontent_images%2Fpho_redir%2F2021_12_07_00_25_6904_2021_12_07_C-11_infection.jpg&amp;imgrefurl=https%3A%2F%2Fwww.auntminnie.com%2Findex.aspx%3Fsec%3Dlog%26itemID%3D134472&amp;tbnid=jaQab6_j9P_N1M&amp;vet=12ahUKEwi0g4ODjIz7AhX</a:t>
            </a:r>
          </a:p>
          <a:p>
            <a:r>
              <a:rPr lang="en-US" sz="1400" spc="0" dirty="0">
                <a:solidFill>
                  <a:schemeClr val="tx1"/>
                </a:solidFill>
              </a:rPr>
              <a:t>4. https://</a:t>
            </a:r>
            <a:r>
              <a:rPr lang="en-US" sz="1400" spc="0" dirty="0" err="1">
                <a:solidFill>
                  <a:schemeClr val="tx1"/>
                </a:solidFill>
              </a:rPr>
              <a:t>www.google.com</a:t>
            </a:r>
            <a:r>
              <a:rPr lang="en-US" sz="1400" spc="0" dirty="0">
                <a:solidFill>
                  <a:schemeClr val="tx1"/>
                </a:solidFill>
              </a:rPr>
              <a:t>/</a:t>
            </a:r>
            <a:r>
              <a:rPr lang="en-US" sz="1400" spc="0" dirty="0" err="1">
                <a:solidFill>
                  <a:schemeClr val="tx1"/>
                </a:solidFill>
              </a:rPr>
              <a:t>imgres?imgurl</a:t>
            </a:r>
            <a:r>
              <a:rPr lang="en-US" sz="1400" spc="0" dirty="0">
                <a:solidFill>
                  <a:schemeClr val="tx1"/>
                </a:solidFill>
              </a:rPr>
              <a:t>=https%3A%2F%2Fthenurseszone.com%2Fwp-content%2Fuploads%2F2015%2F08%2FProsthetic-joint-infections-PJI-2.jpg&amp;imgrefurl=https%3A%2F%2Fthenurseszone.com%2Fprosthetic-joint-infections-pji%2F&amp;tbnid=rhBatSkR8iMulM&amp;vet=12ahU</a:t>
            </a:r>
          </a:p>
          <a:p>
            <a:r>
              <a:rPr lang="en-US" sz="1400" dirty="0"/>
              <a:t>5. https://</a:t>
            </a:r>
            <a:r>
              <a:rPr lang="en-US" sz="1400" dirty="0" err="1"/>
              <a:t>www.google.com</a:t>
            </a:r>
            <a:r>
              <a:rPr lang="en-US" sz="1400" dirty="0"/>
              <a:t>/</a:t>
            </a:r>
            <a:r>
              <a:rPr lang="en-US" sz="1400" dirty="0" err="1"/>
              <a:t>imgres?imgurl</a:t>
            </a:r>
            <a:r>
              <a:rPr lang="en-US" sz="1400" dirty="0"/>
              <a:t>=https%3A%2F%2Fembed.widencdn.net%2Fimg%2Fveritas%2Fkdf2zvlwge%2F1200x675px%2Fknee-replacement.png&amp;imgrefurl=https%3A%2F%2Fwww.arthritis-health.com%2Fsurgery%2Fknee-surgery%2Fwhen-consider-knee-replacement-surgery&amp;tbnid=3XYBaKfNpG3evM&amp;vet=12ahUKEwiYt9GPjoz7AhX0nWoFHf9ZAGQQMygVegUIARDiAQ..i&amp;docid=</a:t>
            </a:r>
            <a:endParaRPr lang="en-US" sz="1400" spc="0" dirty="0">
              <a:solidFill>
                <a:schemeClr val="tx1"/>
              </a:solidFill>
            </a:endParaRPr>
          </a:p>
        </p:txBody>
      </p:sp>
    </p:spTree>
    <p:extLst>
      <p:ext uri="{BB962C8B-B14F-4D97-AF65-F5344CB8AC3E}">
        <p14:creationId xmlns:p14="http://schemas.microsoft.com/office/powerpoint/2010/main" val="246466516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E6D3203-B758-3244-AF26-47E0BECB6197}"/>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solidFill>
                  <a:schemeClr val="bg1"/>
                </a:solidFill>
                <a:latin typeface="+mj-lt"/>
                <a:ea typeface="+mj-ea"/>
                <a:cs typeface="+mj-cs"/>
              </a:rPr>
              <a:t>Background</a:t>
            </a:r>
          </a:p>
          <a:p>
            <a:pPr>
              <a:lnSpc>
                <a:spcPct val="90000"/>
              </a:lnSpc>
              <a:spcBef>
                <a:spcPct val="0"/>
              </a:spcBef>
              <a:spcAft>
                <a:spcPts val="600"/>
              </a:spcAft>
            </a:pPr>
            <a:endParaRPr lang="en-US" sz="4400">
              <a:solidFill>
                <a:schemeClr val="bg1"/>
              </a:solidFill>
              <a:latin typeface="+mj-lt"/>
              <a:ea typeface="+mj-ea"/>
              <a:cs typeface="+mj-cs"/>
            </a:endParaRPr>
          </a:p>
        </p:txBody>
      </p:sp>
      <p:pic>
        <p:nvPicPr>
          <p:cNvPr id="2050" name="Picture 2" descr="Total knee replacement | GPonline">
            <a:extLst>
              <a:ext uri="{FF2B5EF4-FFF2-40B4-BE49-F238E27FC236}">
                <a16:creationId xmlns:a16="http://schemas.microsoft.com/office/drawing/2014/main" id="{440BD553-E28D-9E3D-C007-5C373F6BA1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80" r="-1" b="-1"/>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9ACE5A-8FAD-514E-A083-79C5D92AFE00}"/>
              </a:ext>
            </a:extLst>
          </p:cNvPr>
          <p:cNvSpPr txBox="1"/>
          <p:nvPr/>
        </p:nvSpPr>
        <p:spPr>
          <a:xfrm>
            <a:off x="7546848" y="2516777"/>
            <a:ext cx="3803904" cy="3660185"/>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a:t>Total hip (THA) and total knee (TKA) arthroplasty are two of the </a:t>
            </a:r>
            <a:r>
              <a:rPr lang="en-US" sz="2000" b="1" dirty="0"/>
              <a:t>most </a:t>
            </a:r>
            <a:r>
              <a:rPr lang="en-US" sz="2000" dirty="0"/>
              <a:t>performed orthopedic surgeries each year in the United States.  </a:t>
            </a:r>
          </a:p>
          <a:p>
            <a:pPr marL="285750" indent="-228600">
              <a:lnSpc>
                <a:spcPct val="90000"/>
              </a:lnSpc>
              <a:spcAft>
                <a:spcPts val="600"/>
              </a:spcAft>
              <a:buFont typeface="Arial" panose="020B0604020202020204" pitchFamily="34" charset="0"/>
              <a:buChar char="•"/>
            </a:pPr>
            <a:r>
              <a:rPr lang="en-US" sz="2000" dirty="0"/>
              <a:t>Currently, more than 400,000 THA and more than 700,000 TKA are performed each year with recent projections to increase to an estimated 635,000 THAs and 1,260,000 TKAs by year </a:t>
            </a:r>
            <a:r>
              <a:rPr lang="en-US" sz="2000" b="1" dirty="0"/>
              <a:t>2030</a:t>
            </a:r>
            <a:r>
              <a:rPr lang="en-US" sz="2000" dirty="0"/>
              <a:t>.</a:t>
            </a:r>
            <a:endParaRPr lang="en-US" sz="2000" b="1" dirty="0"/>
          </a:p>
        </p:txBody>
      </p:sp>
    </p:spTree>
    <p:extLst>
      <p:ext uri="{BB962C8B-B14F-4D97-AF65-F5344CB8AC3E}">
        <p14:creationId xmlns:p14="http://schemas.microsoft.com/office/powerpoint/2010/main" val="37418086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6D3203-B758-3244-AF26-47E0BECB6197}"/>
              </a:ext>
            </a:extLst>
          </p:cNvPr>
          <p:cNvSpPr txBox="1"/>
          <p:nvPr/>
        </p:nvSpPr>
        <p:spPr>
          <a:xfrm>
            <a:off x="4942368" y="505675"/>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a:latin typeface="Arial" panose="020B0604020202020204" pitchFamily="34" charset="0"/>
                <a:ea typeface="+mj-ea"/>
                <a:cs typeface="Arial" panose="020B0604020202020204" pitchFamily="34" charset="0"/>
              </a:rPr>
              <a:t>Background</a:t>
            </a:r>
          </a:p>
          <a:p>
            <a:pPr>
              <a:lnSpc>
                <a:spcPct val="90000"/>
              </a:lnSpc>
              <a:spcBef>
                <a:spcPct val="0"/>
              </a:spcBef>
              <a:spcAft>
                <a:spcPts val="600"/>
              </a:spcAft>
            </a:pPr>
            <a:endParaRPr lang="en-US" sz="4400" dirty="0">
              <a:latin typeface="+mj-lt"/>
              <a:ea typeface="+mj-ea"/>
              <a:cs typeface="+mj-cs"/>
            </a:endParaRPr>
          </a:p>
        </p:txBody>
      </p:sp>
      <p:sp>
        <p:nvSpPr>
          <p:cNvPr id="16" name="TextBox 15">
            <a:extLst>
              <a:ext uri="{FF2B5EF4-FFF2-40B4-BE49-F238E27FC236}">
                <a16:creationId xmlns:a16="http://schemas.microsoft.com/office/drawing/2014/main" id="{002D9F25-5D94-0948-87FB-0593B795F703}"/>
              </a:ext>
            </a:extLst>
          </p:cNvPr>
          <p:cNvSpPr txBox="1"/>
          <p:nvPr/>
        </p:nvSpPr>
        <p:spPr>
          <a:xfrm>
            <a:off x="4965431" y="1791836"/>
            <a:ext cx="6586489" cy="4431984"/>
          </a:xfrm>
          <a:prstGeom prst="rect">
            <a:avLst/>
          </a:prstGeom>
          <a:ln>
            <a:solidFill>
              <a:schemeClr val="bg1"/>
            </a:solidFill>
          </a:ln>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b="1">
                <a:solidFill>
                  <a:srgbClr val="000000"/>
                </a:solidFill>
                <a:latin typeface="+mn-lt"/>
                <a:ea typeface="Times New Roman" panose="02020603050405020304" pitchFamily="18" charset="0"/>
                <a:cs typeface="Calibri" panose="020F0502020204030204" pitchFamily="34" charset="0"/>
              </a:rPr>
              <a:t>Prosthetic joint infection </a:t>
            </a:r>
            <a:r>
              <a:rPr lang="en-US" sz="2400">
                <a:solidFill>
                  <a:srgbClr val="000000"/>
                </a:solidFill>
                <a:latin typeface="+mn-lt"/>
                <a:ea typeface="Times New Roman" panose="02020603050405020304" pitchFamily="18" charset="0"/>
                <a:cs typeface="Calibri" panose="020F0502020204030204" pitchFamily="34" charset="0"/>
              </a:rPr>
              <a:t>(PJI) remains one of the most common serious complications among all patients undergoing total joint arthroplasty (TJA).</a:t>
            </a:r>
            <a:endParaRPr lang="en-US" sz="2400"/>
          </a:p>
          <a:p>
            <a:pPr indent="-228600">
              <a:lnSpc>
                <a:spcPct val="90000"/>
              </a:lnSpc>
              <a:spcAft>
                <a:spcPts val="600"/>
              </a:spcAft>
              <a:buFont typeface="Arial" panose="020B0604020202020204" pitchFamily="34" charset="0"/>
              <a:buChar char="•"/>
            </a:pPr>
            <a:r>
              <a:rPr lang="en-US" sz="2400">
                <a:solidFill>
                  <a:srgbClr val="000000"/>
                </a:solidFill>
                <a:latin typeface="+mn-lt"/>
                <a:ea typeface="Times New Roman" panose="02020603050405020304" pitchFamily="18" charset="0"/>
                <a:cs typeface="Calibri" panose="020F0502020204030204" pitchFamily="34" charset="0"/>
              </a:rPr>
              <a:t> There has been a significant amount of literature on the use of c-reactive protein (CRP) and erythrocyte sedimentation rate (ESR) in the field of TJA, specifically for the diagnosis of PJI.</a:t>
            </a:r>
            <a:endParaRPr lang="en-US" sz="2400"/>
          </a:p>
          <a:p>
            <a:pPr indent="-228600">
              <a:lnSpc>
                <a:spcPct val="90000"/>
              </a:lnSpc>
              <a:spcAft>
                <a:spcPts val="600"/>
              </a:spcAft>
              <a:buFont typeface="Arial" panose="020B0604020202020204" pitchFamily="34" charset="0"/>
              <a:buChar char="•"/>
            </a:pPr>
            <a:r>
              <a:rPr lang="en-US" sz="2400"/>
              <a:t> </a:t>
            </a:r>
            <a:r>
              <a:rPr lang="en-US" sz="2400">
                <a:solidFill>
                  <a:srgbClr val="000000"/>
                </a:solidFill>
                <a:latin typeface="+mn-lt"/>
                <a:ea typeface="Times New Roman" panose="02020603050405020304" pitchFamily="18" charset="0"/>
                <a:cs typeface="Calibri" panose="020F0502020204030204" pitchFamily="34" charset="0"/>
              </a:rPr>
              <a:t>However, there is much less data focused on the use of preoperative CRP and ESR in the setting of primary TJA.</a:t>
            </a:r>
            <a:endParaRPr lang="en-US" sz="2400" dirty="0"/>
          </a:p>
        </p:txBody>
      </p:sp>
      <p:pic>
        <p:nvPicPr>
          <p:cNvPr id="1026" name="Picture 2" descr="Anterioir Hip Replacement Surgery | About | Phoenix Spine &amp; Joint">
            <a:extLst>
              <a:ext uri="{FF2B5EF4-FFF2-40B4-BE49-F238E27FC236}">
                <a16:creationId xmlns:a16="http://schemas.microsoft.com/office/drawing/2014/main" id="{EAF1FD38-E4B8-F589-5325-A4C916AE5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 y="1299833"/>
            <a:ext cx="3502566" cy="425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50130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E03FB15-FCCB-8A4A-AB39-2D9922F36FC6}"/>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solidFill>
                  <a:srgbClr val="FFFFFF"/>
                </a:solidFill>
                <a:latin typeface="+mj-lt"/>
                <a:ea typeface="+mj-ea"/>
                <a:cs typeface="+mj-cs"/>
              </a:rPr>
              <a:t>Purpose</a:t>
            </a:r>
          </a:p>
        </p:txBody>
      </p:sp>
      <p:pic>
        <p:nvPicPr>
          <p:cNvPr id="3074" name="Picture 2" descr="PET diagnoses prosthetic joint infection">
            <a:extLst>
              <a:ext uri="{FF2B5EF4-FFF2-40B4-BE49-F238E27FC236}">
                <a16:creationId xmlns:a16="http://schemas.microsoft.com/office/drawing/2014/main" id="{6FEEFDD1-D2B8-2D04-EB71-2FFA7E3ACD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5"/>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18CEB6-E669-3845-AC77-00B0CBE92DAE}"/>
              </a:ext>
            </a:extLst>
          </p:cNvPr>
          <p:cNvSpPr txBox="1"/>
          <p:nvPr/>
        </p:nvSpPr>
        <p:spPr>
          <a:xfrm>
            <a:off x="7546848" y="2386585"/>
            <a:ext cx="3803904" cy="379037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dirty="0"/>
              <a:t>The purpose of this study was to further investigate any correlation that exists between preoperative </a:t>
            </a:r>
            <a:r>
              <a:rPr lang="en-US" sz="2200" b="1" u="sng" dirty="0"/>
              <a:t>CRP/ESR </a:t>
            </a:r>
            <a:r>
              <a:rPr lang="en-US" sz="2200" dirty="0"/>
              <a:t>and </a:t>
            </a:r>
            <a:r>
              <a:rPr lang="en-US" sz="2200" b="1" u="sng" dirty="0"/>
              <a:t>PJI</a:t>
            </a:r>
            <a:r>
              <a:rPr lang="en-US" sz="2200" dirty="0"/>
              <a:t> in primary TJA. </a:t>
            </a:r>
            <a:endParaRPr lang="en-US" sz="2200" b="1" u="sng" dirty="0"/>
          </a:p>
        </p:txBody>
      </p:sp>
    </p:spTree>
    <p:extLst>
      <p:ext uri="{BB962C8B-B14F-4D97-AF65-F5344CB8AC3E}">
        <p14:creationId xmlns:p14="http://schemas.microsoft.com/office/powerpoint/2010/main" val="388564574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6D3203-B758-3244-AF26-47E0BECB6197}"/>
              </a:ext>
            </a:extLst>
          </p:cNvPr>
          <p:cNvSpPr txBox="1"/>
          <p:nvPr/>
        </p:nvSpPr>
        <p:spPr>
          <a:xfrm>
            <a:off x="376518" y="394447"/>
            <a:ext cx="2153154"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Methods</a:t>
            </a:r>
          </a:p>
        </p:txBody>
      </p:sp>
      <p:sp>
        <p:nvSpPr>
          <p:cNvPr id="4" name="TextBox 3">
            <a:extLst>
              <a:ext uri="{FF2B5EF4-FFF2-40B4-BE49-F238E27FC236}">
                <a16:creationId xmlns:a16="http://schemas.microsoft.com/office/drawing/2014/main" id="{48132AD7-CBEC-684B-9A31-EE0FA73D1A11}"/>
              </a:ext>
            </a:extLst>
          </p:cNvPr>
          <p:cNvSpPr txBox="1"/>
          <p:nvPr/>
        </p:nvSpPr>
        <p:spPr>
          <a:xfrm>
            <a:off x="376518" y="1421389"/>
            <a:ext cx="9632006"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0000"/>
                </a:solidFill>
                <a:latin typeface="+mn-lt"/>
                <a:ea typeface="Times New Roman" panose="02020603050405020304" pitchFamily="18" charset="0"/>
                <a:cs typeface="Calibri" panose="020F0502020204030204" pitchFamily="34" charset="0"/>
              </a:rPr>
              <a:t>All patients of one of two surgeons who underwent primary </a:t>
            </a:r>
            <a:r>
              <a:rPr lang="en-US" sz="2400" b="1" dirty="0">
                <a:solidFill>
                  <a:srgbClr val="000000"/>
                </a:solidFill>
                <a:latin typeface="+mn-lt"/>
                <a:ea typeface="Times New Roman" panose="02020603050405020304" pitchFamily="18" charset="0"/>
                <a:cs typeface="Calibri" panose="020F0502020204030204" pitchFamily="34" charset="0"/>
              </a:rPr>
              <a:t>THA</a:t>
            </a:r>
            <a:r>
              <a:rPr lang="en-US" sz="2400" dirty="0">
                <a:solidFill>
                  <a:srgbClr val="000000"/>
                </a:solidFill>
                <a:latin typeface="+mn-lt"/>
                <a:ea typeface="Times New Roman" panose="02020603050405020304" pitchFamily="18" charset="0"/>
                <a:cs typeface="Calibri" panose="020F0502020204030204" pitchFamily="34" charset="0"/>
              </a:rPr>
              <a:t> or </a:t>
            </a:r>
            <a:r>
              <a:rPr lang="en-US" sz="2400" b="1" dirty="0">
                <a:solidFill>
                  <a:srgbClr val="000000"/>
                </a:solidFill>
                <a:latin typeface="+mn-lt"/>
                <a:ea typeface="Times New Roman" panose="02020603050405020304" pitchFamily="18" charset="0"/>
                <a:cs typeface="Calibri" panose="020F0502020204030204" pitchFamily="34" charset="0"/>
              </a:rPr>
              <a:t>TKA </a:t>
            </a:r>
            <a:r>
              <a:rPr lang="en-US" sz="2400" dirty="0">
                <a:solidFill>
                  <a:srgbClr val="000000"/>
                </a:solidFill>
                <a:latin typeface="+mn-lt"/>
                <a:ea typeface="Times New Roman" panose="02020603050405020304" pitchFamily="18" charset="0"/>
                <a:cs typeface="Calibri" panose="020F0502020204030204" pitchFamily="34" charset="0"/>
              </a:rPr>
              <a:t>between 2016 and 2020 at the same institution were identified and studied via a retrospective chart review. </a:t>
            </a:r>
            <a:endParaRPr lang="en-US" sz="2400" b="1" u="sng" dirty="0"/>
          </a:p>
          <a:p>
            <a:pPr marL="285750" indent="-285750">
              <a:buFont typeface="Arial" panose="020B0604020202020204" pitchFamily="34" charset="0"/>
              <a:buChar char="•"/>
            </a:pPr>
            <a:endParaRPr lang="en-US" sz="2400" dirty="0">
              <a:solidFill>
                <a:srgbClr val="000000"/>
              </a:solidFill>
              <a:latin typeface="+mn-lt"/>
            </a:endParaRPr>
          </a:p>
          <a:p>
            <a:pPr marL="285750" indent="-285750">
              <a:buFont typeface="Arial" panose="020B0604020202020204" pitchFamily="34" charset="0"/>
              <a:buChar char="•"/>
            </a:pPr>
            <a:r>
              <a:rPr lang="en-US" sz="2400" dirty="0">
                <a:solidFill>
                  <a:srgbClr val="000000"/>
                </a:solidFill>
                <a:latin typeface="+mn-lt"/>
              </a:rPr>
              <a:t>Retrospective review of</a:t>
            </a:r>
            <a:r>
              <a:rPr lang="en-US" sz="2400" b="1" dirty="0">
                <a:solidFill>
                  <a:srgbClr val="000000"/>
                </a:solidFill>
                <a:latin typeface="+mn-lt"/>
              </a:rPr>
              <a:t> 806 </a:t>
            </a:r>
            <a:r>
              <a:rPr lang="en-US" sz="2400" dirty="0">
                <a:solidFill>
                  <a:srgbClr val="000000"/>
                </a:solidFill>
                <a:latin typeface="+mn-lt"/>
              </a:rPr>
              <a:t>patients at a single institution who underwent THA (n=291) and TKA (n=515). Patient demographics, medical co-morbidities, and occurrence of PJI or revision for any other cause were extracted</a:t>
            </a:r>
            <a:endParaRPr lang="en-US" dirty="0"/>
          </a:p>
        </p:txBody>
      </p:sp>
    </p:spTree>
    <p:extLst>
      <p:ext uri="{BB962C8B-B14F-4D97-AF65-F5344CB8AC3E}">
        <p14:creationId xmlns:p14="http://schemas.microsoft.com/office/powerpoint/2010/main" val="373863108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6D3203-B758-3244-AF26-47E0BECB6197}"/>
              </a:ext>
            </a:extLst>
          </p:cNvPr>
          <p:cNvSpPr txBox="1"/>
          <p:nvPr/>
        </p:nvSpPr>
        <p:spPr>
          <a:xfrm>
            <a:off x="376518" y="394447"/>
            <a:ext cx="2153154"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Methods</a:t>
            </a:r>
          </a:p>
        </p:txBody>
      </p:sp>
      <p:sp>
        <p:nvSpPr>
          <p:cNvPr id="4" name="TextBox 3">
            <a:extLst>
              <a:ext uri="{FF2B5EF4-FFF2-40B4-BE49-F238E27FC236}">
                <a16:creationId xmlns:a16="http://schemas.microsoft.com/office/drawing/2014/main" id="{48132AD7-CBEC-684B-9A31-EE0FA73D1A11}"/>
              </a:ext>
            </a:extLst>
          </p:cNvPr>
          <p:cNvSpPr txBox="1"/>
          <p:nvPr/>
        </p:nvSpPr>
        <p:spPr>
          <a:xfrm>
            <a:off x="376518" y="1541930"/>
            <a:ext cx="6140659" cy="4308872"/>
          </a:xfrm>
          <a:prstGeom prst="rect">
            <a:avLst/>
          </a:prstGeom>
          <a:noFill/>
        </p:spPr>
        <p:txBody>
          <a:bodyPr wrap="square" rtlCol="0">
            <a:spAutoFit/>
          </a:bodyPr>
          <a:lstStyle/>
          <a:p>
            <a:pPr marL="285750" indent="-285750">
              <a:buFontTx/>
              <a:buChar char="-"/>
            </a:pPr>
            <a:r>
              <a:rPr lang="en-US" sz="3200" dirty="0">
                <a:solidFill>
                  <a:srgbClr val="000000"/>
                </a:solidFill>
                <a:latin typeface="+mn-lt"/>
                <a:ea typeface="Times New Roman" panose="02020603050405020304" pitchFamily="18" charset="0"/>
                <a:cs typeface="Calibri" panose="020F0502020204030204" pitchFamily="34" charset="0"/>
              </a:rPr>
              <a:t>Positive CRP was set at </a:t>
            </a:r>
            <a:r>
              <a:rPr lang="en-US" sz="3200" b="1" dirty="0">
                <a:solidFill>
                  <a:srgbClr val="000000"/>
                </a:solidFill>
                <a:latin typeface="+mn-lt"/>
                <a:ea typeface="Times New Roman" panose="02020603050405020304" pitchFamily="18" charset="0"/>
                <a:cs typeface="Calibri" panose="020F0502020204030204" pitchFamily="34" charset="0"/>
              </a:rPr>
              <a:t>&gt;0.3 mg/dL </a:t>
            </a:r>
            <a:r>
              <a:rPr lang="en-US" sz="3200" dirty="0">
                <a:solidFill>
                  <a:srgbClr val="000000"/>
                </a:solidFill>
                <a:latin typeface="+mn-lt"/>
                <a:ea typeface="Times New Roman" panose="02020603050405020304" pitchFamily="18" charset="0"/>
                <a:cs typeface="Calibri" panose="020F0502020204030204" pitchFamily="34" charset="0"/>
              </a:rPr>
              <a:t>and ESR as </a:t>
            </a:r>
            <a:r>
              <a:rPr lang="en-US" sz="3200" b="1" dirty="0">
                <a:solidFill>
                  <a:srgbClr val="000000"/>
                </a:solidFill>
                <a:latin typeface="+mn-lt"/>
                <a:ea typeface="Times New Roman" panose="02020603050405020304" pitchFamily="18" charset="0"/>
                <a:cs typeface="Calibri" panose="020F0502020204030204" pitchFamily="34" charset="0"/>
              </a:rPr>
              <a:t>&gt;30 mm/hr. </a:t>
            </a:r>
          </a:p>
          <a:p>
            <a:endParaRPr lang="en-US" sz="3200" dirty="0">
              <a:solidFill>
                <a:srgbClr val="000000"/>
              </a:solidFill>
              <a:ea typeface="Times New Roman" panose="02020603050405020304" pitchFamily="18" charset="0"/>
              <a:cs typeface="Calibri" panose="020F0502020204030204" pitchFamily="34" charset="0"/>
            </a:endParaRPr>
          </a:p>
          <a:p>
            <a:endParaRPr lang="en-US" sz="3200" dirty="0">
              <a:ea typeface="Times New Roman" panose="02020603050405020304" pitchFamily="18" charset="0"/>
              <a:cs typeface="Calibri" panose="020F0502020204030204" pitchFamily="34" charset="0"/>
            </a:endParaRPr>
          </a:p>
          <a:p>
            <a:pPr marL="285750" indent="-285750">
              <a:buFontTx/>
              <a:buChar char="-"/>
            </a:pPr>
            <a:r>
              <a:rPr lang="en-US" sz="3200" b="1" u="sng" dirty="0">
                <a:solidFill>
                  <a:srgbClr val="000000"/>
                </a:solidFill>
                <a:latin typeface="+mn-lt"/>
              </a:rPr>
              <a:t>PJI </a:t>
            </a:r>
            <a:r>
              <a:rPr lang="en-US" sz="3200" dirty="0">
                <a:solidFill>
                  <a:srgbClr val="000000"/>
                </a:solidFill>
                <a:latin typeface="+mn-lt"/>
              </a:rPr>
              <a:t>was defined as any patient with positive culture after primary TKA/THA or those that underwent revision with diagnosis of PJI.</a:t>
            </a:r>
          </a:p>
          <a:p>
            <a:endParaRPr lang="en-US" dirty="0"/>
          </a:p>
        </p:txBody>
      </p:sp>
      <p:pic>
        <p:nvPicPr>
          <p:cNvPr id="4098" name="Picture 2" descr="AIIMS Guidance on Septic arthritis, Prosthetic joint infections">
            <a:extLst>
              <a:ext uri="{FF2B5EF4-FFF2-40B4-BE49-F238E27FC236}">
                <a16:creationId xmlns:a16="http://schemas.microsoft.com/office/drawing/2014/main" id="{FEE6A0A6-F143-5A73-7FA2-BDDA61A15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0755" y="1995054"/>
            <a:ext cx="4351303" cy="349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85962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4CDEF5-E32D-F145-9130-0425D8F96220}"/>
              </a:ext>
            </a:extLst>
          </p:cNvPr>
          <p:cNvSpPr txBox="1"/>
          <p:nvPr/>
        </p:nvSpPr>
        <p:spPr>
          <a:xfrm>
            <a:off x="648929" y="0"/>
            <a:ext cx="3505495" cy="16184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Results Table</a:t>
            </a:r>
          </a:p>
        </p:txBody>
      </p:sp>
      <p:sp>
        <p:nvSpPr>
          <p:cNvPr id="6" name="TextBox 5">
            <a:extLst>
              <a:ext uri="{FF2B5EF4-FFF2-40B4-BE49-F238E27FC236}">
                <a16:creationId xmlns:a16="http://schemas.microsoft.com/office/drawing/2014/main" id="{9A5C9ED3-7902-B54C-8224-231B65359CA9}"/>
              </a:ext>
            </a:extLst>
          </p:cNvPr>
          <p:cNvSpPr txBox="1"/>
          <p:nvPr/>
        </p:nvSpPr>
        <p:spPr>
          <a:xfrm>
            <a:off x="648931" y="2438400"/>
            <a:ext cx="3505494" cy="3785419"/>
          </a:xfrm>
          <a:prstGeom prst="rect">
            <a:avLst/>
          </a:prstGeom>
        </p:spPr>
        <p:txBody>
          <a:bodyPr vert="horz" lIns="91440" tIns="45720" rIns="91440" bIns="45720" rtlCol="0">
            <a:normAutofit/>
          </a:bodyPr>
          <a:lstStyle/>
          <a:p>
            <a:pPr>
              <a:lnSpc>
                <a:spcPct val="107000"/>
              </a:lnSpc>
              <a:spcBef>
                <a:spcPts val="0"/>
              </a:spcBef>
              <a:spcAft>
                <a:spcPts val="1067"/>
              </a:spcAft>
              <a:defRPr/>
            </a:pPr>
            <a:endParaRPr lang="en-US" sz="2000" dirty="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4475E4F4-09EF-2074-D1C2-B96B0CD9D63A}"/>
              </a:ext>
            </a:extLst>
          </p:cNvPr>
          <p:cNvGraphicFramePr>
            <a:graphicFrameLocks noGrp="1"/>
          </p:cNvGraphicFramePr>
          <p:nvPr>
            <p:extLst>
              <p:ext uri="{D42A27DB-BD31-4B8C-83A1-F6EECF244321}">
                <p14:modId xmlns:p14="http://schemas.microsoft.com/office/powerpoint/2010/main" val="2465180811"/>
              </p:ext>
            </p:extLst>
          </p:nvPr>
        </p:nvGraphicFramePr>
        <p:xfrm>
          <a:off x="5264774" y="1693967"/>
          <a:ext cx="6301508" cy="3466820"/>
        </p:xfrm>
        <a:graphic>
          <a:graphicData uri="http://schemas.openxmlformats.org/drawingml/2006/table">
            <a:tbl>
              <a:tblPr/>
              <a:tblGrid>
                <a:gridCol w="1968356">
                  <a:extLst>
                    <a:ext uri="{9D8B030D-6E8A-4147-A177-3AD203B41FA5}">
                      <a16:colId xmlns:a16="http://schemas.microsoft.com/office/drawing/2014/main" val="4066141986"/>
                    </a:ext>
                  </a:extLst>
                </a:gridCol>
                <a:gridCol w="1192199">
                  <a:extLst>
                    <a:ext uri="{9D8B030D-6E8A-4147-A177-3AD203B41FA5}">
                      <a16:colId xmlns:a16="http://schemas.microsoft.com/office/drawing/2014/main" val="56309239"/>
                    </a:ext>
                  </a:extLst>
                </a:gridCol>
                <a:gridCol w="2357740">
                  <a:extLst>
                    <a:ext uri="{9D8B030D-6E8A-4147-A177-3AD203B41FA5}">
                      <a16:colId xmlns:a16="http://schemas.microsoft.com/office/drawing/2014/main" val="376284957"/>
                    </a:ext>
                  </a:extLst>
                </a:gridCol>
                <a:gridCol w="783213">
                  <a:extLst>
                    <a:ext uri="{9D8B030D-6E8A-4147-A177-3AD203B41FA5}">
                      <a16:colId xmlns:a16="http://schemas.microsoft.com/office/drawing/2014/main" val="3874823349"/>
                    </a:ext>
                  </a:extLst>
                </a:gridCol>
              </a:tblGrid>
              <a:tr h="532012">
                <a:tc gridSpan="4">
                  <a:txBody>
                    <a:bodyPr/>
                    <a:lstStyle/>
                    <a:p>
                      <a:pPr algn="l" fontAlgn="b">
                        <a:spcBef>
                          <a:spcPts val="0"/>
                        </a:spcBef>
                        <a:spcAft>
                          <a:spcPts val="0"/>
                        </a:spcAft>
                      </a:pPr>
                      <a:r>
                        <a:rPr lang="en-US" sz="1400" b="1" i="0" u="none" strike="noStrike">
                          <a:solidFill>
                            <a:srgbClr val="000000"/>
                          </a:solidFill>
                          <a:effectLst/>
                          <a:latin typeface="Calibri" panose="020F0502020204030204" pitchFamily="34" charset="0"/>
                        </a:rPr>
                        <a:t>Distribution of Both a Positive C-Reactive Protein and Positive Erythrocyte Sedimentation Rate, by Infection</a:t>
                      </a:r>
                      <a:endParaRPr lang="en-US" sz="1400" b="0" i="0" u="none" strike="noStrike">
                        <a:effectLst/>
                        <a:latin typeface="Arial" panose="020B0604020202020204" pitchFamily="34" charset="0"/>
                      </a:endParaRPr>
                    </a:p>
                  </a:txBody>
                  <a:tcPr marL="71893" marR="71893" marT="35947" marB="35947">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8356568"/>
                  </a:ext>
                </a:extLst>
              </a:tr>
              <a:tr h="316332">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6990" marR="6990" marT="699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rPr>
                        <a:t> </a:t>
                      </a:r>
                      <a:endParaRPr lang="en-US" sz="1400" b="0" i="0" u="none" strike="noStrike" dirty="0">
                        <a:effectLst/>
                        <a:latin typeface="Arial" panose="020B0604020202020204" pitchFamily="34" charset="0"/>
                      </a:endParaRPr>
                    </a:p>
                  </a:txBody>
                  <a:tcPr marL="71893" marR="71893" marT="35947" marB="35947">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ctr">
                        <a:spcBef>
                          <a:spcPts val="0"/>
                        </a:spcBef>
                        <a:spcAft>
                          <a:spcPts val="0"/>
                        </a:spcAft>
                      </a:pPr>
                      <a:r>
                        <a:rPr lang="en-US" sz="1400" b="0"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6990" marR="6990" marT="699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14389380"/>
                  </a:ext>
                </a:extLst>
              </a:tr>
              <a:tr h="682789">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092" marR="6990" marT="6990" marB="0" anchor="b">
                    <a:lnL>
                      <a:noFill/>
                    </a:lnL>
                    <a:lnR>
                      <a:noFill/>
                    </a:lnR>
                    <a:lnT>
                      <a:noFill/>
                    </a:lnT>
                    <a:lnB>
                      <a:noFill/>
                    </a:lnB>
                  </a:tcPr>
                </a:tc>
                <a:tc>
                  <a:txBody>
                    <a:bodyPr/>
                    <a:lstStyle/>
                    <a:p>
                      <a:pPr algn="ctr" fontAlgn="ctr">
                        <a:spcBef>
                          <a:spcPts val="0"/>
                        </a:spcBef>
                        <a:spcAft>
                          <a:spcPts val="0"/>
                        </a:spcAft>
                      </a:pPr>
                      <a:r>
                        <a:rPr lang="en-US" sz="1400" b="0" i="0" u="none" strike="noStrike" dirty="0">
                          <a:solidFill>
                            <a:srgbClr val="000000"/>
                          </a:solidFill>
                          <a:effectLst/>
                          <a:latin typeface="Calibri" panose="020F0502020204030204" pitchFamily="34" charset="0"/>
                        </a:rPr>
                        <a:t>Periprosthetic Joint</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Infection</a:t>
                      </a:r>
                      <a:endParaRPr lang="en-US" sz="1400" b="0" i="0" u="none" strike="noStrike" dirty="0">
                        <a:effectLst/>
                        <a:latin typeface="Arial" panose="020B0604020202020204" pitchFamily="34" charset="0"/>
                      </a:endParaRPr>
                    </a:p>
                  </a:txBody>
                  <a:tcPr marL="6990" marR="6990" marT="699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400" b="0" i="0" u="none" strike="noStrike">
                          <a:solidFill>
                            <a:srgbClr val="000000"/>
                          </a:solidFill>
                          <a:effectLst/>
                          <a:latin typeface="Calibri" panose="020F0502020204030204" pitchFamily="34" charset="0"/>
                        </a:rPr>
                        <a:t>No Mention of Periprosthetic Joint Infection</a:t>
                      </a:r>
                      <a:endParaRPr lang="en-US" sz="1400" b="0" i="0" u="none" strike="noStrike">
                        <a:effectLst/>
                        <a:latin typeface="Arial" panose="020B0604020202020204" pitchFamily="34" charset="0"/>
                      </a:endParaRPr>
                    </a:p>
                  </a:txBody>
                  <a:tcPr marL="6990" marR="6990" marT="699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400" b="0" i="0" u="none" strike="noStrike">
                          <a:solidFill>
                            <a:srgbClr val="000000"/>
                          </a:solidFill>
                          <a:effectLst/>
                          <a:latin typeface="Calibri" panose="020F0502020204030204" pitchFamily="34" charset="0"/>
                        </a:rPr>
                        <a:t>P-Value</a:t>
                      </a:r>
                      <a:endParaRPr lang="en-US" sz="1400" b="0" i="0" u="none" strike="noStrike">
                        <a:effectLst/>
                        <a:latin typeface="Arial" panose="020B0604020202020204" pitchFamily="34" charset="0"/>
                      </a:endParaRPr>
                    </a:p>
                  </a:txBody>
                  <a:tcPr marL="6990" marR="6990" marT="699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1665499"/>
                  </a:ext>
                </a:extLst>
              </a:tr>
              <a:tr h="0">
                <a:tc>
                  <a:txBody>
                    <a:bodyPr/>
                    <a:lstStyle/>
                    <a:p>
                      <a:pPr algn="l" fontAlgn="b">
                        <a:spcBef>
                          <a:spcPts val="0"/>
                        </a:spcBef>
                        <a:spcAft>
                          <a:spcPts val="0"/>
                        </a:spcAft>
                      </a:pPr>
                      <a:r>
                        <a:rPr lang="en-US" sz="1400" b="0" i="0" u="none" strike="noStrike" dirty="0">
                          <a:solidFill>
                            <a:srgbClr val="000000"/>
                          </a:solidFill>
                          <a:effectLst/>
                          <a:latin typeface="Calibri" panose="020F0502020204030204" pitchFamily="34" charset="0"/>
                        </a:rPr>
                        <a:t>Positive ESR and </a:t>
                      </a:r>
                      <a:r>
                        <a:rPr lang="en-US" sz="1400" b="0" i="0" u="none" strike="noStrike" dirty="0" err="1">
                          <a:solidFill>
                            <a:srgbClr val="000000"/>
                          </a:solidFill>
                          <a:effectLst/>
                          <a:latin typeface="Calibri" panose="020F0502020204030204" pitchFamily="34" charset="0"/>
                        </a:rPr>
                        <a:t>Postive</a:t>
                      </a:r>
                      <a:r>
                        <a:rPr lang="en-US" sz="1400" b="0" i="0" u="none" strike="noStrike" dirty="0">
                          <a:solidFill>
                            <a:srgbClr val="000000"/>
                          </a:solidFill>
                          <a:effectLst/>
                          <a:latin typeface="Calibri" panose="020F0502020204030204" pitchFamily="34" charset="0"/>
                        </a:rPr>
                        <a:t> CRP</a:t>
                      </a:r>
                      <a:endParaRPr lang="en-US" sz="1400" b="0" i="0" u="none" strike="noStrike" dirty="0">
                        <a:effectLst/>
                        <a:latin typeface="Arial" panose="020B0604020202020204" pitchFamily="34" charset="0"/>
                      </a:endParaRPr>
                    </a:p>
                  </a:txBody>
                  <a:tcPr marL="6990" marR="6990" marT="699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ctr">
                        <a:spcBef>
                          <a:spcPts val="0"/>
                        </a:spcBef>
                        <a:spcAft>
                          <a:spcPts val="0"/>
                        </a:spcAft>
                      </a:pPr>
                      <a:r>
                        <a:rPr lang="en-US" sz="1400" b="0" i="0" u="none" strike="noStrike">
                          <a:solidFill>
                            <a:srgbClr val="000000"/>
                          </a:solidFill>
                          <a:effectLst/>
                          <a:latin typeface="Calibri" panose="020F0502020204030204" pitchFamily="34" charset="0"/>
                        </a:rPr>
                        <a:t>5 (0.6%)</a:t>
                      </a:r>
                      <a:endParaRPr lang="en-US" sz="1400" b="0" i="0" u="none" strike="noStrike">
                        <a:effectLst/>
                        <a:latin typeface="Arial" panose="020B0604020202020204" pitchFamily="34" charset="0"/>
                      </a:endParaRPr>
                    </a:p>
                  </a:txBody>
                  <a:tcPr marL="6990" marR="6990" marT="699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BF7"/>
                    </a:solidFill>
                  </a:tcPr>
                </a:tc>
                <a:tc>
                  <a:txBody>
                    <a:bodyPr/>
                    <a:lstStyle/>
                    <a:p>
                      <a:pPr algn="ctr" fontAlgn="ctr">
                        <a:spcBef>
                          <a:spcPts val="0"/>
                        </a:spcBef>
                        <a:spcAft>
                          <a:spcPts val="0"/>
                        </a:spcAft>
                      </a:pPr>
                      <a:r>
                        <a:rPr lang="en-US" sz="1400" b="0" i="0" u="none" strike="noStrike" dirty="0">
                          <a:solidFill>
                            <a:srgbClr val="000000"/>
                          </a:solidFill>
                          <a:effectLst/>
                          <a:latin typeface="Calibri" panose="020F0502020204030204" pitchFamily="34" charset="0"/>
                        </a:rPr>
                        <a:t>105 (13.0%)</a:t>
                      </a:r>
                      <a:endParaRPr lang="en-US" sz="1400" b="0" i="0" u="none" strike="noStrike" dirty="0">
                        <a:effectLst/>
                        <a:latin typeface="Arial" panose="020B0604020202020204" pitchFamily="34" charset="0"/>
                      </a:endParaRPr>
                    </a:p>
                  </a:txBody>
                  <a:tcPr marL="6990" marR="6990" marT="699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fontAlgn="ctr">
                        <a:spcBef>
                          <a:spcPts val="0"/>
                        </a:spcBef>
                        <a:spcAft>
                          <a:spcPts val="0"/>
                        </a:spcAft>
                      </a:pPr>
                      <a:r>
                        <a:rPr lang="en-US" sz="1400" b="0" i="0" u="none" strike="noStrike">
                          <a:solidFill>
                            <a:srgbClr val="000000"/>
                          </a:solidFill>
                          <a:effectLst/>
                          <a:latin typeface="Calibri" panose="020F0502020204030204" pitchFamily="34" charset="0"/>
                        </a:rPr>
                        <a:t>0.0557</a:t>
                      </a:r>
                      <a:endParaRPr lang="en-US" sz="1400" b="0" i="0" u="none" strike="noStrike">
                        <a:effectLst/>
                        <a:latin typeface="Arial" panose="020B0604020202020204" pitchFamily="34" charset="0"/>
                      </a:endParaRPr>
                    </a:p>
                  </a:txBody>
                  <a:tcPr marL="71893" marR="71893" marT="35947" marB="35947">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428864"/>
                  </a:ext>
                </a:extLst>
              </a:tr>
              <a:tr h="251428">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ESR or CRP are Negative</a:t>
                      </a:r>
                      <a:endParaRPr lang="en-US" sz="1400" b="0" i="0" u="none" strike="noStrike">
                        <a:effectLst/>
                        <a:latin typeface="Arial" panose="020B0604020202020204" pitchFamily="34" charset="0"/>
                      </a:endParaRPr>
                    </a:p>
                  </a:txBody>
                  <a:tcPr marL="6990" marR="6990" marT="699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ctr">
                        <a:spcBef>
                          <a:spcPts val="0"/>
                        </a:spcBef>
                        <a:spcAft>
                          <a:spcPts val="0"/>
                        </a:spcAft>
                      </a:pPr>
                      <a:r>
                        <a:rPr lang="en-US" sz="1400" b="0" i="0" u="none" strike="noStrike">
                          <a:solidFill>
                            <a:srgbClr val="000000"/>
                          </a:solidFill>
                          <a:effectLst/>
                          <a:latin typeface="Calibri" panose="020F0502020204030204" pitchFamily="34" charset="0"/>
                        </a:rPr>
                        <a:t>12</a:t>
                      </a:r>
                      <a:endParaRPr lang="en-US" sz="1400" b="0" i="0" u="none" strike="noStrike">
                        <a:effectLst/>
                        <a:latin typeface="Arial" panose="020B0604020202020204" pitchFamily="34" charset="0"/>
                      </a:endParaRPr>
                    </a:p>
                  </a:txBody>
                  <a:tcPr marL="6990" marR="6990" marT="699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400" b="0" i="0" u="none" strike="noStrike">
                          <a:solidFill>
                            <a:srgbClr val="000000"/>
                          </a:solidFill>
                          <a:effectLst/>
                          <a:latin typeface="Calibri" panose="020F0502020204030204" pitchFamily="34" charset="0"/>
                        </a:rPr>
                        <a:t>684</a:t>
                      </a:r>
                      <a:endParaRPr lang="en-US" sz="1400" b="0" i="0" u="none" strike="noStrike">
                        <a:effectLst/>
                        <a:latin typeface="Arial" panose="020B0604020202020204" pitchFamily="34" charset="0"/>
                      </a:endParaRPr>
                    </a:p>
                  </a:txBody>
                  <a:tcPr marL="6990" marR="6990" marT="699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752733331"/>
                  </a:ext>
                </a:extLst>
              </a:tr>
              <a:tr h="251428">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6990" marR="6990" marT="6990" marB="0" anchor="b">
                    <a:lnL>
                      <a:noFill/>
                    </a:lnL>
                    <a:lnR>
                      <a:noFill/>
                    </a:lnR>
                    <a:lnT>
                      <a:noFill/>
                    </a:lnT>
                    <a:lnB>
                      <a:noFill/>
                    </a:lnB>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6990" marR="6990" marT="699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6990" marR="6990" marT="699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6990" marR="6990" marT="6990" marB="0"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83182059"/>
                  </a:ext>
                </a:extLst>
              </a:tr>
              <a:tr h="747693">
                <a:tc gridSpan="4">
                  <a:txBody>
                    <a:bodyPr/>
                    <a:lstStyle/>
                    <a:p>
                      <a:pPr algn="l" fontAlgn="b">
                        <a:spcBef>
                          <a:spcPts val="0"/>
                        </a:spcBef>
                        <a:spcAft>
                          <a:spcPts val="0"/>
                        </a:spcAft>
                      </a:pPr>
                      <a:r>
                        <a:rPr lang="en-US" sz="1400" b="0" i="0" u="none" strike="noStrike" dirty="0">
                          <a:solidFill>
                            <a:srgbClr val="000000"/>
                          </a:solidFill>
                          <a:effectLst/>
                          <a:latin typeface="Calibri" panose="020F0502020204030204" pitchFamily="34" charset="0"/>
                        </a:rPr>
                        <a:t>Odds of having a Periprosthetic Joint Infection is 2.71 times Higher in Patients with both a Positive ESR or CRP when compared to patients who are negative for either (95% CI: 0.937, 7.860)</a:t>
                      </a:r>
                      <a:endParaRPr lang="en-US" sz="1400" b="0" i="0" u="none" strike="noStrike" dirty="0">
                        <a:effectLst/>
                        <a:latin typeface="Arial" panose="020B0604020202020204" pitchFamily="34" charset="0"/>
                      </a:endParaRPr>
                    </a:p>
                  </a:txBody>
                  <a:tcPr marL="71893" marR="71893" marT="35947" marB="35947">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4606394"/>
                  </a:ext>
                </a:extLst>
              </a:tr>
              <a:tr h="251428">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6990" marR="6990" marT="699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6990" marR="6990" marT="699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400" b="0"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6990" marR="6990" marT="699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400" b="0" i="0" u="none" strike="noStrike" dirty="0">
                          <a:solidFill>
                            <a:srgbClr val="000000"/>
                          </a:solidFill>
                          <a:effectLst/>
                          <a:latin typeface="Calibri" panose="020F0502020204030204" pitchFamily="34" charset="0"/>
                        </a:rPr>
                        <a:t> </a:t>
                      </a:r>
                      <a:endParaRPr lang="en-US" sz="1400" b="0" i="0" u="none" strike="noStrike" dirty="0">
                        <a:effectLst/>
                        <a:latin typeface="Arial" panose="020B0604020202020204" pitchFamily="34" charset="0"/>
                      </a:endParaRPr>
                    </a:p>
                  </a:txBody>
                  <a:tcPr marL="6990" marR="6990" marT="6990" marB="0" anchor="b">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554859"/>
                  </a:ext>
                </a:extLst>
              </a:tr>
            </a:tbl>
          </a:graphicData>
        </a:graphic>
      </p:graphicFrame>
      <p:sp>
        <p:nvSpPr>
          <p:cNvPr id="8" name="TextBox 7">
            <a:extLst>
              <a:ext uri="{FF2B5EF4-FFF2-40B4-BE49-F238E27FC236}">
                <a16:creationId xmlns:a16="http://schemas.microsoft.com/office/drawing/2014/main" id="{12F8E395-5E43-3373-4D19-424B1E7A62B9}"/>
              </a:ext>
            </a:extLst>
          </p:cNvPr>
          <p:cNvSpPr txBox="1"/>
          <p:nvPr/>
        </p:nvSpPr>
        <p:spPr>
          <a:xfrm>
            <a:off x="331261" y="1372698"/>
            <a:ext cx="4065479" cy="4678204"/>
          </a:xfrm>
          <a:prstGeom prst="rect">
            <a:avLst/>
          </a:prstGeom>
          <a:noFill/>
        </p:spPr>
        <p:txBody>
          <a:bodyPr wrap="square" rtlCol="0">
            <a:spAutoFit/>
          </a:bodyPr>
          <a:lstStyle/>
          <a:p>
            <a:pPr marL="342900" indent="-342900">
              <a:buFontTx/>
              <a:buChar char="-"/>
            </a:pPr>
            <a:r>
              <a:rPr lang="en-US" sz="2000" dirty="0">
                <a:effectLst/>
                <a:latin typeface="Times New Roman" panose="02020603050405020304" pitchFamily="18" charset="0"/>
              </a:rPr>
              <a:t>In our current study, which is the second-largest cohort to date that looks at preoperative inflammatory markers before primary TJA, we found no statistically significant correlation between pre-operative CRP or ESR and PJI.</a:t>
            </a:r>
          </a:p>
          <a:p>
            <a:pPr marL="342900" indent="-342900">
              <a:buFontTx/>
              <a:buChar char="-"/>
            </a:pPr>
            <a:endParaRPr lang="en-US" sz="2000" dirty="0">
              <a:latin typeface="Times New Roman" panose="02020603050405020304" pitchFamily="18" charset="0"/>
            </a:endParaRPr>
          </a:p>
          <a:p>
            <a:pPr marL="342900" indent="-342900">
              <a:buFontTx/>
              <a:buChar char="-"/>
            </a:pPr>
            <a:r>
              <a:rPr lang="en-US" sz="2000" dirty="0">
                <a:effectLst/>
                <a:latin typeface="Times New Roman" panose="02020603050405020304" pitchFamily="18" charset="0"/>
              </a:rPr>
              <a:t>We did find that a higher proportion of patients with PJI had elevated preoperative CRP (70.6%) vs those with normal CRP (29.4%). </a:t>
            </a:r>
          </a:p>
          <a:p>
            <a:endParaRPr lang="en-US" dirty="0"/>
          </a:p>
        </p:txBody>
      </p:sp>
    </p:spTree>
    <p:extLst>
      <p:ext uri="{BB962C8B-B14F-4D97-AF65-F5344CB8AC3E}">
        <p14:creationId xmlns:p14="http://schemas.microsoft.com/office/powerpoint/2010/main" val="1975109162"/>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5C1FF5-C530-7047-BC3C-2E22FB5DD9DD}"/>
              </a:ext>
            </a:extLst>
          </p:cNvPr>
          <p:cNvSpPr txBox="1"/>
          <p:nvPr/>
        </p:nvSpPr>
        <p:spPr>
          <a:xfrm>
            <a:off x="376517" y="448235"/>
            <a:ext cx="1895071"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Results</a:t>
            </a:r>
          </a:p>
        </p:txBody>
      </p:sp>
      <p:sp>
        <p:nvSpPr>
          <p:cNvPr id="5" name="TextBox 4">
            <a:extLst>
              <a:ext uri="{FF2B5EF4-FFF2-40B4-BE49-F238E27FC236}">
                <a16:creationId xmlns:a16="http://schemas.microsoft.com/office/drawing/2014/main" id="{C75DDE4B-0A56-DCFF-CEA7-5A85553B9018}"/>
              </a:ext>
            </a:extLst>
          </p:cNvPr>
          <p:cNvSpPr txBox="1"/>
          <p:nvPr/>
        </p:nvSpPr>
        <p:spPr>
          <a:xfrm>
            <a:off x="340822" y="1296785"/>
            <a:ext cx="8603674" cy="5080493"/>
          </a:xfrm>
          <a:prstGeom prst="rect">
            <a:avLst/>
          </a:prstGeom>
          <a:noFill/>
        </p:spPr>
        <p:txBody>
          <a:bodyPr wrap="square" rtlCol="0">
            <a:spAutoFit/>
          </a:bodyPr>
          <a:lstStyle/>
          <a:p>
            <a:pPr>
              <a:lnSpc>
                <a:spcPct val="107000"/>
              </a:lnSpc>
              <a:spcAft>
                <a:spcPts val="1067"/>
              </a:spcAft>
              <a:defRPr/>
            </a:pPr>
            <a:r>
              <a:rPr lang="en-US" dirty="0">
                <a:solidFill>
                  <a:srgbClr val="000000"/>
                </a:solidFill>
                <a:latin typeface="Arial" panose="020B0604020202020204" pitchFamily="34" charset="0"/>
                <a:cs typeface="Arial" panose="020B0604020202020204" pitchFamily="34" charset="0"/>
              </a:rPr>
              <a:t>- Of the 806 primary THA and TKA performed, 17 resulted in PJI (2.1%). Overall, 49.9% of patients had no elevation in CRP (&lt;0.3) and 50.1% of patients had elevated CRP (&gt;0.3). 82.8% of patients had no elevation in ESR (30 or less) and 17.3% of patients had elevated ESR (&gt;30). 53.7% of patients had elevation of either CRP or ESR, 46.3% of patients had both normal CRP and ESR, and 13.7% of patients had elevation of both CRP and ESR.</a:t>
            </a:r>
            <a:endParaRPr lang="en-US" dirty="0">
              <a:latin typeface="Arial" panose="020B0604020202020204" pitchFamily="34" charset="0"/>
              <a:cs typeface="Arial" panose="020B0604020202020204" pitchFamily="34" charset="0"/>
            </a:endParaRPr>
          </a:p>
          <a:p>
            <a:pPr>
              <a:lnSpc>
                <a:spcPct val="107000"/>
              </a:lnSpc>
              <a:spcBef>
                <a:spcPts val="0"/>
              </a:spcBef>
              <a:spcAft>
                <a:spcPts val="1067"/>
              </a:spcAft>
              <a:defRPr/>
            </a:pPr>
            <a:endParaRPr lang="en-US" dirty="0">
              <a:solidFill>
                <a:srgbClr val="000000"/>
              </a:solidFill>
              <a:latin typeface="Arial" panose="020B0604020202020204" pitchFamily="34" charset="0"/>
              <a:cs typeface="Arial" panose="020B0604020202020204" pitchFamily="34" charset="0"/>
            </a:endParaRPr>
          </a:p>
          <a:p>
            <a:pPr>
              <a:lnSpc>
                <a:spcPct val="107000"/>
              </a:lnSpc>
              <a:spcBef>
                <a:spcPts val="0"/>
              </a:spcBef>
              <a:spcAft>
                <a:spcPts val="1067"/>
              </a:spcAft>
              <a:defRPr/>
            </a:pPr>
            <a:r>
              <a:rPr lang="en-US" dirty="0">
                <a:solidFill>
                  <a:srgbClr val="000000"/>
                </a:solidFill>
                <a:latin typeface="Arial" panose="020B0604020202020204" pitchFamily="34" charset="0"/>
                <a:cs typeface="Arial" panose="020B0604020202020204" pitchFamily="34" charset="0"/>
              </a:rPr>
              <a:t>Special note:</a:t>
            </a:r>
          </a:p>
          <a:p>
            <a:pPr>
              <a:lnSpc>
                <a:spcPct val="107000"/>
              </a:lnSpc>
              <a:spcBef>
                <a:spcPts val="0"/>
              </a:spcBef>
              <a:spcAft>
                <a:spcPts val="1067"/>
              </a:spcAft>
              <a:defRPr/>
            </a:pPr>
            <a:r>
              <a:rPr lang="en-US" dirty="0">
                <a:solidFill>
                  <a:srgbClr val="000000"/>
                </a:solidFill>
                <a:latin typeface="Arial" panose="020B0604020202020204" pitchFamily="34" charset="0"/>
                <a:cs typeface="Arial" panose="020B0604020202020204" pitchFamily="34" charset="0"/>
              </a:rPr>
              <a:t>Among patients with an elevated CRP/ESR, a potential identifying risk factor (increased BMI, positive urinalysis, current smoking status, diabetes, rheumatoid arthritis, HIV, renal, liver, CHF, or coagulopathy) was identified 95.6% of the time and in 94.0% of cases at least one of the risk factors was potentially modifiable (increased BMI, positive urinalysis, current smoking status). </a:t>
            </a:r>
          </a:p>
          <a:p>
            <a:pPr>
              <a:lnSpc>
                <a:spcPct val="107000"/>
              </a:lnSpc>
              <a:spcBef>
                <a:spcPts val="0"/>
              </a:spcBef>
              <a:spcAft>
                <a:spcPts val="1067"/>
              </a:spcAft>
              <a:defRPr/>
            </a:pPr>
            <a:r>
              <a:rPr lang="en-US" dirty="0">
                <a:solidFill>
                  <a:srgbClr val="000000"/>
                </a:solidFill>
                <a:latin typeface="Arial" panose="020B0604020202020204" pitchFamily="34" charset="0"/>
                <a:cs typeface="Arial" panose="020B0604020202020204" pitchFamily="34" charset="0"/>
              </a:rPr>
              <a:t>Obesity (BMI &gt;30) was associated with 4.2 times higher odds of having elevated preoperative CRP (P-value &lt;0.0001)</a:t>
            </a:r>
          </a:p>
        </p:txBody>
      </p:sp>
      <p:pic>
        <p:nvPicPr>
          <p:cNvPr id="5122" name="Picture 2" descr="Total Knee Replacement Recovery: What To Expect - Knee Pain Explained">
            <a:extLst>
              <a:ext uri="{FF2B5EF4-FFF2-40B4-BE49-F238E27FC236}">
                <a16:creationId xmlns:a16="http://schemas.microsoft.com/office/drawing/2014/main" id="{67956713-B7DA-5A47-AA0C-E33C28E60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4496" y="2158419"/>
            <a:ext cx="3073400" cy="3216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475882"/>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5C1FF5-C530-7047-BC3C-2E22FB5DD9DD}"/>
              </a:ext>
            </a:extLst>
          </p:cNvPr>
          <p:cNvSpPr txBox="1"/>
          <p:nvPr/>
        </p:nvSpPr>
        <p:spPr>
          <a:xfrm>
            <a:off x="376517" y="448235"/>
            <a:ext cx="2664512"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Discussion</a:t>
            </a:r>
          </a:p>
        </p:txBody>
      </p:sp>
      <p:sp>
        <p:nvSpPr>
          <p:cNvPr id="4" name="TextBox 3">
            <a:extLst>
              <a:ext uri="{FF2B5EF4-FFF2-40B4-BE49-F238E27FC236}">
                <a16:creationId xmlns:a16="http://schemas.microsoft.com/office/drawing/2014/main" id="{D0DCDD45-89C4-1C40-9286-91025DA9515C}"/>
              </a:ext>
            </a:extLst>
          </p:cNvPr>
          <p:cNvSpPr txBox="1"/>
          <p:nvPr/>
        </p:nvSpPr>
        <p:spPr>
          <a:xfrm>
            <a:off x="663389" y="1506071"/>
            <a:ext cx="10542493" cy="4431983"/>
          </a:xfrm>
          <a:prstGeom prst="rect">
            <a:avLst/>
          </a:prstGeom>
          <a:noFill/>
        </p:spPr>
        <p:txBody>
          <a:bodyPr wrap="square" rtlCol="0">
            <a:spAutoFit/>
          </a:bodyPr>
          <a:lstStyle/>
          <a:p>
            <a:r>
              <a:rPr lang="en-US" sz="2400" dirty="0">
                <a:solidFill>
                  <a:srgbClr val="000000"/>
                </a:solidFill>
                <a:latin typeface="+mn-lt"/>
                <a:ea typeface="Times New Roman" panose="02020603050405020304" pitchFamily="18" charset="0"/>
                <a:cs typeface="Calibri" panose="020F0502020204030204" pitchFamily="34" charset="0"/>
              </a:rPr>
              <a:t>This study is unable to validate the use of preoperative CRP/ESR as a predictive measure of future risk of PJI in primary total joint arthroplasty.</a:t>
            </a:r>
            <a:endParaRPr lang="en-US" sz="2400" dirty="0"/>
          </a:p>
          <a:p>
            <a:pPr marL="742950" lvl="1" indent="-285750">
              <a:buFontTx/>
              <a:buChar char="-"/>
            </a:pPr>
            <a:r>
              <a:rPr lang="en-US" sz="2400" dirty="0">
                <a:solidFill>
                  <a:srgbClr val="000000"/>
                </a:solidFill>
                <a:latin typeface="+mn-lt"/>
              </a:rPr>
              <a:t>While the majority of PJI cases occurred in patients with positive preoperative CRP values (70.6%), it did not reach statistical significance.</a:t>
            </a:r>
            <a:endParaRPr lang="en-US" sz="2400" b="1" dirty="0"/>
          </a:p>
          <a:p>
            <a:pPr marL="742950" lvl="1" indent="-285750">
              <a:buFontTx/>
              <a:buChar char="-"/>
            </a:pPr>
            <a:r>
              <a:rPr lang="en-US" sz="2400" dirty="0">
                <a:solidFill>
                  <a:srgbClr val="000000"/>
                </a:solidFill>
                <a:latin typeface="+mn-lt"/>
              </a:rPr>
              <a:t>Moreover, in the cohort that was free from PJI, there was an even distribution of positive and negative CRP values pre-operatively.</a:t>
            </a:r>
            <a:endParaRPr lang="en-US" sz="2400" dirty="0"/>
          </a:p>
          <a:p>
            <a:pPr marL="285750" indent="-285750">
              <a:buFontTx/>
              <a:buChar char="-"/>
            </a:pPr>
            <a:r>
              <a:rPr lang="en-US" sz="2400" dirty="0">
                <a:solidFill>
                  <a:srgbClr val="000000"/>
                </a:solidFill>
                <a:latin typeface="+mn-lt"/>
              </a:rPr>
              <a:t>In our analysis of the patients that did have elevated pre-operative inflammatory markers, a large proportion (&gt;90%) had modifiable risk factors that could potentially cause the elevation in CRP/ESR.</a:t>
            </a:r>
          </a:p>
          <a:p>
            <a:pPr marL="742950" lvl="1" indent="-285750">
              <a:buFontTx/>
              <a:buChar char="-"/>
            </a:pPr>
            <a:r>
              <a:rPr lang="en-US" sz="2400" dirty="0">
                <a:solidFill>
                  <a:srgbClr val="000000"/>
                </a:solidFill>
                <a:latin typeface="+mn-lt"/>
              </a:rPr>
              <a:t>Future studies with larger numbers may be used to further strengthen this conclusion </a:t>
            </a:r>
          </a:p>
          <a:p>
            <a:pPr lvl="1"/>
            <a:endParaRPr lang="en-US" b="1" dirty="0"/>
          </a:p>
        </p:txBody>
      </p:sp>
    </p:spTree>
    <p:extLst>
      <p:ext uri="{BB962C8B-B14F-4D97-AF65-F5344CB8AC3E}">
        <p14:creationId xmlns:p14="http://schemas.microsoft.com/office/powerpoint/2010/main" val="299709588"/>
      </p:ext>
    </p:extLst>
  </p:cSld>
  <p:clrMapOvr>
    <a:masterClrMapping/>
  </p:clrMapOvr>
  <mc:AlternateContent xmlns:mc="http://schemas.openxmlformats.org/markup-compatibility/2006">
    <mc:Choice xmlns:p14="http://schemas.microsoft.com/office/powerpoint/2010/main" Requires="p14">
      <p:transition spd="slow" p14:dur="2250">
        <p14:prism/>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1332</Words>
  <Application>Microsoft Macintosh PowerPoint</Application>
  <PresentationFormat>Widescreen</PresentationFormat>
  <Paragraphs>85</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Campbell, Blake</dc:creator>
  <cp:lastModifiedBy>Campbell, Blake</cp:lastModifiedBy>
  <cp:revision>2</cp:revision>
  <dcterms:created xsi:type="dcterms:W3CDTF">2022-11-01T02:37:01Z</dcterms:created>
  <dcterms:modified xsi:type="dcterms:W3CDTF">2022-11-01T04:29:49Z</dcterms:modified>
</cp:coreProperties>
</file>