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68" r:id="rId4"/>
    <p:sldId id="259" r:id="rId5"/>
    <p:sldId id="260" r:id="rId6"/>
    <p:sldId id="269" r:id="rId7"/>
    <p:sldId id="264" r:id="rId8"/>
    <p:sldId id="270" r:id="rId9"/>
    <p:sldId id="274" r:id="rId10"/>
    <p:sldId id="272" r:id="rId11"/>
    <p:sldId id="265" r:id="rId12"/>
    <p:sldId id="266" r:id="rId13"/>
    <p:sldId id="273"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311B29-3085-5DAA-5472-33811345869B}" name="Fajardo, Roberto J." initials="FRJ" userId="S::rfajardo@uiwtx.edu::7c407c53-d7d1-44e6-9e53-6d78e99c4bf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69" autoAdjust="0"/>
  </p:normalViewPr>
  <p:slideViewPr>
    <p:cSldViewPr>
      <p:cViewPr>
        <p:scale>
          <a:sx n="190" d="100"/>
          <a:sy n="190" d="100"/>
        </p:scale>
        <p:origin x="-3864" y="-253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len\AppData\Local\Microsoft\Windows\INetCache\Content.Outlook\NGJI5PYC\UtilizationSurveyStudy_v13_F_Frequencies_Q16s_2022103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len\AppData\Local\Microsoft\Windows\INetCache\Content.Outlook\NGJI5PYC\UtilizationSurveyStudy_v13_F_Frequencies_Q16s_2022103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len\AppData\Local\Microsoft\Windows\INetCache\Content.Outlook\NGJI5PYC\UtilizationSurveyStudy_v13_F_Frequencies_Q16s_2022103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tudentuiwtx-my.sharepoint.com/personal/cballen_student_uiwtx_edu/Documents/Documents/UIW_SOM/Research/Complex%20attitudes%20towards%20TJA%20among%20Hispanic%20females%20potentially%20underly%20its%20underutilization%20-%20SA%20Survey%20Study/Utiliza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udentuiwtx-my.sharepoint.com/personal/cballen_student_uiwtx_edu/Documents/Documents/UIW_SOM/Research/Complex%20attitudes%20towards%20TJA%20among%20Hispanic%20females%20potentially%20underly%20its%20underutilization%20-%20SA%20Survey%20Study/Utiliza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tudentuiwtx-my.sharepoint.com/personal/cballen_student_uiwtx_edu/Documents/Documents/UIW_SOM/Research/Complex%20attitudes%20towards%20TJA%20among%20Hispanic%20females%20potentially%20underly%20its%20underutilization%20-%20SA%20Survey%20Study/Utilizat"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Household Income</a:t>
            </a:r>
            <a:r>
              <a:rPr lang="en-US" baseline="0" dirty="0"/>
              <a:t> </a:t>
            </a:r>
          </a:p>
          <a:p>
            <a:pPr>
              <a:defRPr/>
            </a:pPr>
            <a:r>
              <a:rPr lang="en-US" sz="1100" baseline="0" dirty="0"/>
              <a:t>(p=0.01)</a:t>
            </a:r>
            <a:endParaRPr lang="en-US"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 Hispanic Females'!$I$124</c:f>
              <c:strCache>
                <c:ptCount val="1"/>
                <c:pt idx="0">
                  <c:v>Hispanic Females</c:v>
                </c:pt>
              </c:strCache>
            </c:strRef>
          </c:tx>
          <c:spPr>
            <a:solidFill>
              <a:schemeClr val="tx1"/>
            </a:solidFill>
            <a:ln>
              <a:noFill/>
            </a:ln>
            <a:effectLst/>
          </c:spPr>
          <c:invertIfNegative val="0"/>
          <c:cat>
            <c:strRef>
              <c:f>' Hispanic Females'!$J$123:$K$123</c:f>
              <c:strCache>
                <c:ptCount val="2"/>
                <c:pt idx="0">
                  <c:v>&lt;$49,999</c:v>
                </c:pt>
                <c:pt idx="1">
                  <c:v>&gt;$50,000</c:v>
                </c:pt>
              </c:strCache>
            </c:strRef>
          </c:cat>
          <c:val>
            <c:numRef>
              <c:f>' Hispanic Females'!$J$124:$K$124</c:f>
              <c:numCache>
                <c:formatCode>General</c:formatCode>
                <c:ptCount val="2"/>
                <c:pt idx="0">
                  <c:v>58</c:v>
                </c:pt>
                <c:pt idx="1">
                  <c:v>21</c:v>
                </c:pt>
              </c:numCache>
            </c:numRef>
          </c:val>
          <c:extLst>
            <c:ext xmlns:c16="http://schemas.microsoft.com/office/drawing/2014/chart" uri="{C3380CC4-5D6E-409C-BE32-E72D297353CC}">
              <c16:uniqueId val="{00000000-C9CC-4721-A813-F76730914D65}"/>
            </c:ext>
          </c:extLst>
        </c:ser>
        <c:ser>
          <c:idx val="1"/>
          <c:order val="1"/>
          <c:tx>
            <c:strRef>
              <c:f>' Hispanic Females'!$I$125</c:f>
              <c:strCache>
                <c:ptCount val="1"/>
                <c:pt idx="0">
                  <c:v>Non-Hispanic Females</c:v>
                </c:pt>
              </c:strCache>
            </c:strRef>
          </c:tx>
          <c:spPr>
            <a:solidFill>
              <a:sysClr val="window" lastClr="FFFFFF"/>
            </a:solidFill>
            <a:ln>
              <a:solidFill>
                <a:sysClr val="windowText" lastClr="000000"/>
              </a:solidFill>
            </a:ln>
            <a:effectLst/>
          </c:spPr>
          <c:invertIfNegative val="0"/>
          <c:cat>
            <c:strRef>
              <c:f>' Hispanic Females'!$J$123:$K$123</c:f>
              <c:strCache>
                <c:ptCount val="2"/>
                <c:pt idx="0">
                  <c:v>&lt;$49,999</c:v>
                </c:pt>
                <c:pt idx="1">
                  <c:v>&gt;$50,000</c:v>
                </c:pt>
              </c:strCache>
            </c:strRef>
          </c:cat>
          <c:val>
            <c:numRef>
              <c:f>' Hispanic Females'!$J$125:$K$125</c:f>
              <c:numCache>
                <c:formatCode>General</c:formatCode>
                <c:ptCount val="2"/>
                <c:pt idx="0">
                  <c:v>20</c:v>
                </c:pt>
                <c:pt idx="1">
                  <c:v>21</c:v>
                </c:pt>
              </c:numCache>
            </c:numRef>
          </c:val>
          <c:extLst>
            <c:ext xmlns:c16="http://schemas.microsoft.com/office/drawing/2014/chart" uri="{C3380CC4-5D6E-409C-BE32-E72D297353CC}">
              <c16:uniqueId val="{00000001-C9CC-4721-A813-F76730914D65}"/>
            </c:ext>
          </c:extLst>
        </c:ser>
        <c:dLbls>
          <c:showLegendKey val="0"/>
          <c:showVal val="0"/>
          <c:showCatName val="0"/>
          <c:showSerName val="0"/>
          <c:showPercent val="0"/>
          <c:showBubbleSize val="0"/>
        </c:dLbls>
        <c:gapWidth val="219"/>
        <c:overlap val="-27"/>
        <c:axId val="1567429344"/>
        <c:axId val="1567429760"/>
      </c:barChart>
      <c:catAx>
        <c:axId val="156742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7429760"/>
        <c:crosses val="autoZero"/>
        <c:auto val="1"/>
        <c:lblAlgn val="ctr"/>
        <c:lblOffset val="100"/>
        <c:noMultiLvlLbl val="0"/>
      </c:catAx>
      <c:valAx>
        <c:axId val="1567429760"/>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Responses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742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Level</a:t>
            </a:r>
            <a:r>
              <a:rPr lang="en-US" sz="1800" baseline="0"/>
              <a:t> of Education</a:t>
            </a:r>
          </a:p>
          <a:p>
            <a:pPr>
              <a:defRPr/>
            </a:pPr>
            <a:r>
              <a:rPr lang="en-US" sz="1100"/>
              <a:t>(p=0.00)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 Hispanic Females'!$K$116</c:f>
              <c:strCache>
                <c:ptCount val="1"/>
                <c:pt idx="0">
                  <c:v>Hispanic Females</c:v>
                </c:pt>
              </c:strCache>
            </c:strRef>
          </c:tx>
          <c:spPr>
            <a:solidFill>
              <a:schemeClr val="tx1"/>
            </a:solidFill>
            <a:ln>
              <a:noFill/>
            </a:ln>
            <a:effectLst/>
          </c:spPr>
          <c:invertIfNegative val="0"/>
          <c:cat>
            <c:strRef>
              <c:f>' Hispanic Females'!$J$117:$J$119</c:f>
              <c:strCache>
                <c:ptCount val="3"/>
                <c:pt idx="0">
                  <c:v> &lt;GED</c:v>
                </c:pt>
                <c:pt idx="1">
                  <c:v>Bachelor +</c:v>
                </c:pt>
                <c:pt idx="2">
                  <c:v>None</c:v>
                </c:pt>
              </c:strCache>
            </c:strRef>
          </c:cat>
          <c:val>
            <c:numRef>
              <c:f>' Hispanic Females'!$K$117:$K$119</c:f>
              <c:numCache>
                <c:formatCode>General</c:formatCode>
                <c:ptCount val="3"/>
                <c:pt idx="0">
                  <c:v>61</c:v>
                </c:pt>
                <c:pt idx="1">
                  <c:v>16</c:v>
                </c:pt>
                <c:pt idx="2">
                  <c:v>1</c:v>
                </c:pt>
              </c:numCache>
            </c:numRef>
          </c:val>
          <c:extLst>
            <c:ext xmlns:c16="http://schemas.microsoft.com/office/drawing/2014/chart" uri="{C3380CC4-5D6E-409C-BE32-E72D297353CC}">
              <c16:uniqueId val="{00000000-D46B-4237-AEA4-6B1A4FC5C0A9}"/>
            </c:ext>
          </c:extLst>
        </c:ser>
        <c:ser>
          <c:idx val="1"/>
          <c:order val="1"/>
          <c:tx>
            <c:strRef>
              <c:f>' Hispanic Females'!$L$116</c:f>
              <c:strCache>
                <c:ptCount val="1"/>
                <c:pt idx="0">
                  <c:v>Non-Hispanic Females</c:v>
                </c:pt>
              </c:strCache>
            </c:strRef>
          </c:tx>
          <c:spPr>
            <a:solidFill>
              <a:sysClr val="window" lastClr="FFFFFF"/>
            </a:solidFill>
            <a:ln>
              <a:solidFill>
                <a:schemeClr val="tx1"/>
              </a:solidFill>
            </a:ln>
            <a:effectLst/>
          </c:spPr>
          <c:invertIfNegative val="0"/>
          <c:cat>
            <c:strRef>
              <c:f>' Hispanic Females'!$J$117:$J$119</c:f>
              <c:strCache>
                <c:ptCount val="3"/>
                <c:pt idx="0">
                  <c:v> &lt;GED</c:v>
                </c:pt>
                <c:pt idx="1">
                  <c:v>Bachelor +</c:v>
                </c:pt>
                <c:pt idx="2">
                  <c:v>None</c:v>
                </c:pt>
              </c:strCache>
            </c:strRef>
          </c:cat>
          <c:val>
            <c:numRef>
              <c:f>' Hispanic Females'!$L$117:$L$119</c:f>
              <c:numCache>
                <c:formatCode>General</c:formatCode>
                <c:ptCount val="3"/>
                <c:pt idx="0">
                  <c:v>22</c:v>
                </c:pt>
                <c:pt idx="1">
                  <c:v>19</c:v>
                </c:pt>
                <c:pt idx="2">
                  <c:v>1</c:v>
                </c:pt>
              </c:numCache>
            </c:numRef>
          </c:val>
          <c:extLst>
            <c:ext xmlns:c16="http://schemas.microsoft.com/office/drawing/2014/chart" uri="{C3380CC4-5D6E-409C-BE32-E72D297353CC}">
              <c16:uniqueId val="{00000001-D46B-4237-AEA4-6B1A4FC5C0A9}"/>
            </c:ext>
          </c:extLst>
        </c:ser>
        <c:dLbls>
          <c:showLegendKey val="0"/>
          <c:showVal val="0"/>
          <c:showCatName val="0"/>
          <c:showSerName val="0"/>
          <c:showPercent val="0"/>
          <c:showBubbleSize val="0"/>
        </c:dLbls>
        <c:gapWidth val="219"/>
        <c:overlap val="-27"/>
        <c:axId val="1508998608"/>
        <c:axId val="1508996112"/>
      </c:barChart>
      <c:catAx>
        <c:axId val="150899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8996112"/>
        <c:crosses val="autoZero"/>
        <c:auto val="1"/>
        <c:lblAlgn val="ctr"/>
        <c:lblOffset val="100"/>
        <c:noMultiLvlLbl val="0"/>
      </c:catAx>
      <c:valAx>
        <c:axId val="150899611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Responses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899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Insurance</a:t>
            </a:r>
            <a:r>
              <a:rPr lang="en-US" sz="1800" baseline="0"/>
              <a:t> Status</a:t>
            </a:r>
          </a:p>
          <a:p>
            <a:pPr>
              <a:defRPr/>
            </a:pPr>
            <a:r>
              <a:rPr lang="en-US" sz="1100"/>
              <a:t>(p=0.01)</a:t>
            </a:r>
          </a:p>
        </c:rich>
      </c:tx>
      <c:layout>
        <c:manualLayout>
          <c:xMode val="edge"/>
          <c:yMode val="edge"/>
          <c:x val="0.32477777777777778"/>
          <c:y val="2.68817204301075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01710013521036"/>
          <c:y val="0.25981517935258092"/>
          <c:w val="0.84215461703650685"/>
          <c:h val="0.49847623213764947"/>
        </c:manualLayout>
      </c:layout>
      <c:barChart>
        <c:barDir val="col"/>
        <c:grouping val="clustered"/>
        <c:varyColors val="0"/>
        <c:ser>
          <c:idx val="0"/>
          <c:order val="0"/>
          <c:tx>
            <c:strRef>
              <c:f>' Hispanic Females'!$J$131</c:f>
              <c:strCache>
                <c:ptCount val="1"/>
                <c:pt idx="0">
                  <c:v>Hispanic Females</c:v>
                </c:pt>
              </c:strCache>
            </c:strRef>
          </c:tx>
          <c:spPr>
            <a:solidFill>
              <a:schemeClr val="tx1"/>
            </a:solidFill>
            <a:ln>
              <a:noFill/>
            </a:ln>
            <a:effectLst/>
          </c:spPr>
          <c:invertIfNegative val="0"/>
          <c:cat>
            <c:strRef>
              <c:f>' Hispanic Females'!$I$132:$I$134</c:f>
              <c:strCache>
                <c:ptCount val="3"/>
                <c:pt idx="0">
                  <c:v>Medicare/Medicaid</c:v>
                </c:pt>
                <c:pt idx="1">
                  <c:v>Private, Tricare, Other</c:v>
                </c:pt>
                <c:pt idx="2">
                  <c:v>None</c:v>
                </c:pt>
              </c:strCache>
            </c:strRef>
          </c:cat>
          <c:val>
            <c:numRef>
              <c:f>' Hispanic Females'!$J$132:$J$134</c:f>
              <c:numCache>
                <c:formatCode>General</c:formatCode>
                <c:ptCount val="3"/>
                <c:pt idx="0">
                  <c:v>54</c:v>
                </c:pt>
                <c:pt idx="1">
                  <c:v>20</c:v>
                </c:pt>
                <c:pt idx="2">
                  <c:v>4</c:v>
                </c:pt>
              </c:numCache>
            </c:numRef>
          </c:val>
          <c:extLst>
            <c:ext xmlns:c16="http://schemas.microsoft.com/office/drawing/2014/chart" uri="{C3380CC4-5D6E-409C-BE32-E72D297353CC}">
              <c16:uniqueId val="{00000000-E3FE-497A-957E-2FCDFC9130F4}"/>
            </c:ext>
          </c:extLst>
        </c:ser>
        <c:ser>
          <c:idx val="1"/>
          <c:order val="1"/>
          <c:tx>
            <c:strRef>
              <c:f>' Hispanic Females'!$K$131</c:f>
              <c:strCache>
                <c:ptCount val="1"/>
                <c:pt idx="0">
                  <c:v>Non-Hispanic Females</c:v>
                </c:pt>
              </c:strCache>
            </c:strRef>
          </c:tx>
          <c:spPr>
            <a:solidFill>
              <a:schemeClr val="bg1"/>
            </a:solidFill>
            <a:ln>
              <a:solidFill>
                <a:schemeClr val="tx1"/>
              </a:solidFill>
            </a:ln>
            <a:effectLst/>
          </c:spPr>
          <c:invertIfNegative val="0"/>
          <c:cat>
            <c:strRef>
              <c:f>' Hispanic Females'!$I$132:$I$134</c:f>
              <c:strCache>
                <c:ptCount val="3"/>
                <c:pt idx="0">
                  <c:v>Medicare/Medicaid</c:v>
                </c:pt>
                <c:pt idx="1">
                  <c:v>Private, Tricare, Other</c:v>
                </c:pt>
                <c:pt idx="2">
                  <c:v>None</c:v>
                </c:pt>
              </c:strCache>
            </c:strRef>
          </c:cat>
          <c:val>
            <c:numRef>
              <c:f>' Hispanic Females'!$K$132:$K$134</c:f>
              <c:numCache>
                <c:formatCode>General</c:formatCode>
                <c:ptCount val="3"/>
                <c:pt idx="0">
                  <c:v>19</c:v>
                </c:pt>
                <c:pt idx="1">
                  <c:v>19</c:v>
                </c:pt>
                <c:pt idx="2">
                  <c:v>4</c:v>
                </c:pt>
              </c:numCache>
            </c:numRef>
          </c:val>
          <c:extLst>
            <c:ext xmlns:c16="http://schemas.microsoft.com/office/drawing/2014/chart" uri="{C3380CC4-5D6E-409C-BE32-E72D297353CC}">
              <c16:uniqueId val="{00000001-E3FE-497A-957E-2FCDFC9130F4}"/>
            </c:ext>
          </c:extLst>
        </c:ser>
        <c:dLbls>
          <c:showLegendKey val="0"/>
          <c:showVal val="0"/>
          <c:showCatName val="0"/>
          <c:showSerName val="0"/>
          <c:showPercent val="0"/>
          <c:showBubbleSize val="0"/>
        </c:dLbls>
        <c:gapWidth val="219"/>
        <c:overlap val="-27"/>
        <c:axId val="1512365296"/>
        <c:axId val="1512363632"/>
      </c:barChart>
      <c:catAx>
        <c:axId val="151236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2363632"/>
        <c:crosses val="autoZero"/>
        <c:auto val="1"/>
        <c:lblAlgn val="ctr"/>
        <c:lblOffset val="100"/>
        <c:noMultiLvlLbl val="0"/>
      </c:catAx>
      <c:valAx>
        <c:axId val="151236363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Responses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236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Fear of Surgery</a:t>
            </a:r>
            <a:endParaRPr lang="en-US" dirty="0">
              <a:effectLst/>
            </a:endParaRPr>
          </a:p>
          <a:p>
            <a:pPr>
              <a:defRPr/>
            </a:pPr>
            <a:r>
              <a:rPr lang="en-US" sz="1100" b="0" i="0" baseline="0" dirty="0">
                <a:effectLst/>
              </a:rPr>
              <a:t>p=(0.01)</a:t>
            </a:r>
            <a:endParaRPr lang="en-US"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[UtilizationSurveyStudy_v13_F_Ethnicity_Outcomes.xlsx]Crosstab_ethnicityxarthritis!$M$1676</c:f>
              <c:strCache>
                <c:ptCount val="1"/>
                <c:pt idx="0">
                  <c:v>Hispanic Females</c:v>
                </c:pt>
              </c:strCache>
            </c:strRef>
          </c:tx>
          <c:spPr>
            <a:solidFill>
              <a:schemeClr val="tx1"/>
            </a:solidFill>
            <a:ln>
              <a:noFill/>
            </a:ln>
            <a:effectLst/>
          </c:spPr>
          <c:invertIfNegative val="0"/>
          <c:cat>
            <c:strRef>
              <c:f>[UtilizationSurveyStudy_v13_F_Ethnicity_Outcomes.xlsx]Crosstab_ethnicityxarthritis!$L$1677:$L$1679</c:f>
              <c:strCache>
                <c:ptCount val="3"/>
                <c:pt idx="0">
                  <c:v>Agree</c:v>
                </c:pt>
                <c:pt idx="1">
                  <c:v>Neutral</c:v>
                </c:pt>
                <c:pt idx="2">
                  <c:v>Disagree</c:v>
                </c:pt>
              </c:strCache>
            </c:strRef>
          </c:cat>
          <c:val>
            <c:numRef>
              <c:f>[UtilizationSurveyStudy_v13_F_Ethnicity_Outcomes.xlsx]Crosstab_ethnicityxarthritis!$M$1677:$M$1679</c:f>
              <c:numCache>
                <c:formatCode>General</c:formatCode>
                <c:ptCount val="3"/>
                <c:pt idx="0">
                  <c:v>15</c:v>
                </c:pt>
                <c:pt idx="1">
                  <c:v>2</c:v>
                </c:pt>
                <c:pt idx="2">
                  <c:v>13</c:v>
                </c:pt>
              </c:numCache>
            </c:numRef>
          </c:val>
          <c:extLst>
            <c:ext xmlns:c16="http://schemas.microsoft.com/office/drawing/2014/chart" uri="{C3380CC4-5D6E-409C-BE32-E72D297353CC}">
              <c16:uniqueId val="{00000000-7CB3-463B-8724-18443A17EED4}"/>
            </c:ext>
          </c:extLst>
        </c:ser>
        <c:ser>
          <c:idx val="1"/>
          <c:order val="1"/>
          <c:tx>
            <c:strRef>
              <c:f>[UtilizationSurveyStudy_v13_F_Ethnicity_Outcomes.xlsx]Crosstab_ethnicityxarthritis!$N$1676</c:f>
              <c:strCache>
                <c:ptCount val="1"/>
                <c:pt idx="0">
                  <c:v>Non-Hispanic Females</c:v>
                </c:pt>
              </c:strCache>
            </c:strRef>
          </c:tx>
          <c:spPr>
            <a:solidFill>
              <a:schemeClr val="bg1"/>
            </a:solidFill>
            <a:ln>
              <a:solidFill>
                <a:schemeClr val="tx1"/>
              </a:solidFill>
            </a:ln>
            <a:effectLst/>
          </c:spPr>
          <c:invertIfNegative val="0"/>
          <c:cat>
            <c:strRef>
              <c:f>[UtilizationSurveyStudy_v13_F_Ethnicity_Outcomes.xlsx]Crosstab_ethnicityxarthritis!$L$1677:$L$1679</c:f>
              <c:strCache>
                <c:ptCount val="3"/>
                <c:pt idx="0">
                  <c:v>Agree</c:v>
                </c:pt>
                <c:pt idx="1">
                  <c:v>Neutral</c:v>
                </c:pt>
                <c:pt idx="2">
                  <c:v>Disagree</c:v>
                </c:pt>
              </c:strCache>
            </c:strRef>
          </c:cat>
          <c:val>
            <c:numRef>
              <c:f>[UtilizationSurveyStudy_v13_F_Ethnicity_Outcomes.xlsx]Crosstab_ethnicityxarthritis!$N$1677:$N$1679</c:f>
              <c:numCache>
                <c:formatCode>General</c:formatCode>
                <c:ptCount val="3"/>
                <c:pt idx="0">
                  <c:v>3</c:v>
                </c:pt>
                <c:pt idx="1">
                  <c:v>3</c:v>
                </c:pt>
                <c:pt idx="2">
                  <c:v>12</c:v>
                </c:pt>
              </c:numCache>
            </c:numRef>
          </c:val>
          <c:extLst>
            <c:ext xmlns:c16="http://schemas.microsoft.com/office/drawing/2014/chart" uri="{C3380CC4-5D6E-409C-BE32-E72D297353CC}">
              <c16:uniqueId val="{00000001-7CB3-463B-8724-18443A17EED4}"/>
            </c:ext>
          </c:extLst>
        </c:ser>
        <c:dLbls>
          <c:showLegendKey val="0"/>
          <c:showVal val="0"/>
          <c:showCatName val="0"/>
          <c:showSerName val="0"/>
          <c:showPercent val="0"/>
          <c:showBubbleSize val="0"/>
        </c:dLbls>
        <c:gapWidth val="219"/>
        <c:overlap val="-27"/>
        <c:axId val="1362192735"/>
        <c:axId val="1362195231"/>
      </c:barChart>
      <c:catAx>
        <c:axId val="136219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2195231"/>
        <c:crosses val="autoZero"/>
        <c:auto val="1"/>
        <c:lblAlgn val="ctr"/>
        <c:lblOffset val="100"/>
        <c:noMultiLvlLbl val="0"/>
      </c:catAx>
      <c:valAx>
        <c:axId val="1362195231"/>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 Responses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219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dirty="0"/>
              <a:t>Avoidance of Non-Critical, Life Improving Surgery</a:t>
            </a:r>
          </a:p>
          <a:p>
            <a:pPr>
              <a:defRPr sz="1800"/>
            </a:pPr>
            <a:r>
              <a:rPr lang="en-US" sz="1100" dirty="0"/>
              <a:t>(p=0.08)</a:t>
            </a:r>
          </a:p>
        </c:rich>
      </c:tx>
      <c:layout>
        <c:manualLayout>
          <c:xMode val="edge"/>
          <c:yMode val="edge"/>
          <c:x val="0.12238888888888891"/>
          <c:y val="4.62962962962962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[UtilizationSurveyStudy_v13_F_Ethnicity_Outcomes.xlsx]Crosstab_ethnicityxarthritis!$K$2083</c:f>
              <c:strCache>
                <c:ptCount val="1"/>
                <c:pt idx="0">
                  <c:v>Hispanic Females</c:v>
                </c:pt>
              </c:strCache>
            </c:strRef>
          </c:tx>
          <c:spPr>
            <a:solidFill>
              <a:schemeClr val="tx1"/>
            </a:solidFill>
            <a:ln>
              <a:noFill/>
            </a:ln>
            <a:effectLst/>
          </c:spPr>
          <c:invertIfNegative val="0"/>
          <c:cat>
            <c:strRef>
              <c:f>[UtilizationSurveyStudy_v13_F_Ethnicity_Outcomes.xlsx]Crosstab_ethnicityxarthritis!$J$2084:$J$2086</c:f>
              <c:strCache>
                <c:ptCount val="3"/>
                <c:pt idx="0">
                  <c:v>Agree</c:v>
                </c:pt>
                <c:pt idx="1">
                  <c:v>Neutral</c:v>
                </c:pt>
                <c:pt idx="2">
                  <c:v>Disagree</c:v>
                </c:pt>
              </c:strCache>
            </c:strRef>
          </c:cat>
          <c:val>
            <c:numRef>
              <c:f>[UtilizationSurveyStudy_v13_F_Ethnicity_Outcomes.xlsx]Crosstab_ethnicityxarthritis!$K$2084:$K$2086</c:f>
              <c:numCache>
                <c:formatCode>General</c:formatCode>
                <c:ptCount val="3"/>
                <c:pt idx="0">
                  <c:v>13</c:v>
                </c:pt>
                <c:pt idx="1">
                  <c:v>5</c:v>
                </c:pt>
                <c:pt idx="2">
                  <c:v>12</c:v>
                </c:pt>
              </c:numCache>
            </c:numRef>
          </c:val>
          <c:extLst>
            <c:ext xmlns:c16="http://schemas.microsoft.com/office/drawing/2014/chart" uri="{C3380CC4-5D6E-409C-BE32-E72D297353CC}">
              <c16:uniqueId val="{00000000-E748-4070-88EC-70D58769452C}"/>
            </c:ext>
          </c:extLst>
        </c:ser>
        <c:ser>
          <c:idx val="1"/>
          <c:order val="1"/>
          <c:tx>
            <c:strRef>
              <c:f>[UtilizationSurveyStudy_v13_F_Ethnicity_Outcomes.xlsx]Crosstab_ethnicityxarthritis!$L$2083</c:f>
              <c:strCache>
                <c:ptCount val="1"/>
                <c:pt idx="0">
                  <c:v>Non-Hispanic Females</c:v>
                </c:pt>
              </c:strCache>
            </c:strRef>
          </c:tx>
          <c:spPr>
            <a:solidFill>
              <a:schemeClr val="bg1"/>
            </a:solidFill>
            <a:ln>
              <a:solidFill>
                <a:schemeClr val="tx1"/>
              </a:solidFill>
            </a:ln>
            <a:effectLst/>
          </c:spPr>
          <c:invertIfNegative val="0"/>
          <c:cat>
            <c:strRef>
              <c:f>[UtilizationSurveyStudy_v13_F_Ethnicity_Outcomes.xlsx]Crosstab_ethnicityxarthritis!$J$2084:$J$2086</c:f>
              <c:strCache>
                <c:ptCount val="3"/>
                <c:pt idx="0">
                  <c:v>Agree</c:v>
                </c:pt>
                <c:pt idx="1">
                  <c:v>Neutral</c:v>
                </c:pt>
                <c:pt idx="2">
                  <c:v>Disagree</c:v>
                </c:pt>
              </c:strCache>
            </c:strRef>
          </c:cat>
          <c:val>
            <c:numRef>
              <c:f>[UtilizationSurveyStudy_v13_F_Ethnicity_Outcomes.xlsx]Crosstab_ethnicityxarthritis!$L$2084:$L$2086</c:f>
              <c:numCache>
                <c:formatCode>General</c:formatCode>
                <c:ptCount val="3"/>
                <c:pt idx="0">
                  <c:v>6</c:v>
                </c:pt>
                <c:pt idx="1">
                  <c:v>3</c:v>
                </c:pt>
                <c:pt idx="2">
                  <c:v>9</c:v>
                </c:pt>
              </c:numCache>
            </c:numRef>
          </c:val>
          <c:extLst>
            <c:ext xmlns:c16="http://schemas.microsoft.com/office/drawing/2014/chart" uri="{C3380CC4-5D6E-409C-BE32-E72D297353CC}">
              <c16:uniqueId val="{00000001-E748-4070-88EC-70D58769452C}"/>
            </c:ext>
          </c:extLst>
        </c:ser>
        <c:dLbls>
          <c:showLegendKey val="0"/>
          <c:showVal val="0"/>
          <c:showCatName val="0"/>
          <c:showSerName val="0"/>
          <c:showPercent val="0"/>
          <c:showBubbleSize val="0"/>
        </c:dLbls>
        <c:gapWidth val="219"/>
        <c:overlap val="-27"/>
        <c:axId val="1364662959"/>
        <c:axId val="1364661295"/>
      </c:barChart>
      <c:catAx>
        <c:axId val="1364662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4661295"/>
        <c:crosses val="autoZero"/>
        <c:auto val="1"/>
        <c:lblAlgn val="ctr"/>
        <c:lblOffset val="100"/>
        <c:noMultiLvlLbl val="0"/>
      </c:catAx>
      <c:valAx>
        <c:axId val="1364661295"/>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 Responses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466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Feeling of Being a Burden if Unable to Care for Self</a:t>
            </a:r>
            <a:endParaRPr lang="en-US" sz="1400" dirty="0">
              <a:effectLst/>
            </a:endParaRPr>
          </a:p>
          <a:p>
            <a:pPr>
              <a:defRPr/>
            </a:pPr>
            <a:r>
              <a:rPr lang="en-US" sz="1100" b="0" i="0" baseline="0" dirty="0">
                <a:effectLst/>
              </a:rPr>
              <a:t>(p=0.03)</a:t>
            </a:r>
            <a:endParaRPr lang="en-US" sz="10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[UtilizationSurveyStudy_v13_F_Ethnicity_Outcomes.xlsx]Crosstab_ethnicityxarthritis!$J$1285</c:f>
              <c:strCache>
                <c:ptCount val="1"/>
                <c:pt idx="0">
                  <c:v>Hispanic Females</c:v>
                </c:pt>
              </c:strCache>
            </c:strRef>
          </c:tx>
          <c:spPr>
            <a:solidFill>
              <a:schemeClr val="tx1"/>
            </a:solidFill>
            <a:ln>
              <a:solidFill>
                <a:schemeClr val="tx1"/>
              </a:solidFill>
            </a:ln>
            <a:effectLst/>
          </c:spPr>
          <c:invertIfNegative val="0"/>
          <c:cat>
            <c:strRef>
              <c:f>[UtilizationSurveyStudy_v13_F_Ethnicity_Outcomes.xlsx]Crosstab_ethnicityxarthritis!$I$1286:$I$1288</c:f>
              <c:strCache>
                <c:ptCount val="3"/>
                <c:pt idx="0">
                  <c:v>Agree</c:v>
                </c:pt>
                <c:pt idx="1">
                  <c:v>Neutral</c:v>
                </c:pt>
                <c:pt idx="2">
                  <c:v>Disagree</c:v>
                </c:pt>
              </c:strCache>
            </c:strRef>
          </c:cat>
          <c:val>
            <c:numRef>
              <c:f>[UtilizationSurveyStudy_v13_F_Ethnicity_Outcomes.xlsx]Crosstab_ethnicityxarthritis!$J$1286:$J$1288</c:f>
              <c:numCache>
                <c:formatCode>General</c:formatCode>
                <c:ptCount val="3"/>
                <c:pt idx="0">
                  <c:v>15</c:v>
                </c:pt>
                <c:pt idx="1">
                  <c:v>2</c:v>
                </c:pt>
                <c:pt idx="2">
                  <c:v>2</c:v>
                </c:pt>
              </c:numCache>
            </c:numRef>
          </c:val>
          <c:extLst>
            <c:ext xmlns:c16="http://schemas.microsoft.com/office/drawing/2014/chart" uri="{C3380CC4-5D6E-409C-BE32-E72D297353CC}">
              <c16:uniqueId val="{00000000-1C00-468B-AF6B-617EDE264D45}"/>
            </c:ext>
          </c:extLst>
        </c:ser>
        <c:ser>
          <c:idx val="1"/>
          <c:order val="1"/>
          <c:tx>
            <c:strRef>
              <c:f>[UtilizationSurveyStudy_v13_F_Ethnicity_Outcomes.xlsx]Crosstab_ethnicityxarthritis!$K$1285</c:f>
              <c:strCache>
                <c:ptCount val="1"/>
                <c:pt idx="0">
                  <c:v>Non-Hispanic Females</c:v>
                </c:pt>
              </c:strCache>
            </c:strRef>
          </c:tx>
          <c:spPr>
            <a:solidFill>
              <a:schemeClr val="bg1"/>
            </a:solidFill>
            <a:ln>
              <a:solidFill>
                <a:schemeClr val="tx1"/>
              </a:solidFill>
            </a:ln>
            <a:effectLst/>
          </c:spPr>
          <c:invertIfNegative val="0"/>
          <c:cat>
            <c:strRef>
              <c:f>[UtilizationSurveyStudy_v13_F_Ethnicity_Outcomes.xlsx]Crosstab_ethnicityxarthritis!$I$1286:$I$1288</c:f>
              <c:strCache>
                <c:ptCount val="3"/>
                <c:pt idx="0">
                  <c:v>Agree</c:v>
                </c:pt>
                <c:pt idx="1">
                  <c:v>Neutral</c:v>
                </c:pt>
                <c:pt idx="2">
                  <c:v>Disagree</c:v>
                </c:pt>
              </c:strCache>
            </c:strRef>
          </c:cat>
          <c:val>
            <c:numRef>
              <c:f>[UtilizationSurveyStudy_v13_F_Ethnicity_Outcomes.xlsx]Crosstab_ethnicityxarthritis!$K$1286:$K$1288</c:f>
              <c:numCache>
                <c:formatCode>General</c:formatCode>
                <c:ptCount val="3"/>
                <c:pt idx="0">
                  <c:v>13</c:v>
                </c:pt>
                <c:pt idx="1">
                  <c:v>3</c:v>
                </c:pt>
                <c:pt idx="2">
                  <c:v>13</c:v>
                </c:pt>
              </c:numCache>
            </c:numRef>
          </c:val>
          <c:extLst>
            <c:ext xmlns:c16="http://schemas.microsoft.com/office/drawing/2014/chart" uri="{C3380CC4-5D6E-409C-BE32-E72D297353CC}">
              <c16:uniqueId val="{00000001-1C00-468B-AF6B-617EDE264D45}"/>
            </c:ext>
          </c:extLst>
        </c:ser>
        <c:dLbls>
          <c:showLegendKey val="0"/>
          <c:showVal val="0"/>
          <c:showCatName val="0"/>
          <c:showSerName val="0"/>
          <c:showPercent val="0"/>
          <c:showBubbleSize val="0"/>
        </c:dLbls>
        <c:gapWidth val="219"/>
        <c:overlap val="-27"/>
        <c:axId val="1241078431"/>
        <c:axId val="1242902607"/>
      </c:barChart>
      <c:catAx>
        <c:axId val="124107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2902607"/>
        <c:crosses val="autoZero"/>
        <c:auto val="1"/>
        <c:lblAlgn val="ctr"/>
        <c:lblOffset val="100"/>
        <c:noMultiLvlLbl val="0"/>
      </c:catAx>
      <c:valAx>
        <c:axId val="1242902607"/>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 Responses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107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F39C043-2E7E-497B-9AE3-1EA6CD2142F3}" type="datetimeFigureOut">
              <a:rPr lang="en-US" smtClean="0"/>
              <a:t>10/31/2022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F57DD16-34A0-4A08-AD81-CFFACF33FE4A}" type="slidenum">
              <a:rPr lang="en-US" smtClean="0"/>
              <a:t>‹#›</a:t>
            </a:fld>
            <a:endParaRPr lang="en-US"/>
          </a:p>
        </p:txBody>
      </p:sp>
    </p:spTree>
    <p:extLst>
      <p:ext uri="{BB962C8B-B14F-4D97-AF65-F5344CB8AC3E}">
        <p14:creationId xmlns:p14="http://schemas.microsoft.com/office/powerpoint/2010/main" val="396191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Slide 1: Hello, my name is Christian Allen, and I am an OMS-</a:t>
            </a:r>
            <a:r>
              <a:rPr lang="en-US" sz="1800" dirty="0" err="1">
                <a:effectLst/>
                <a:latin typeface="Times New Roman" panose="02020603050405020304" pitchFamily="18" charset="0"/>
                <a:ea typeface="Times New Roman" panose="02020603050405020304" pitchFamily="18" charset="0"/>
              </a:rPr>
              <a:t>ll</a:t>
            </a:r>
            <a:r>
              <a:rPr lang="en-US" sz="1800" dirty="0">
                <a:effectLst/>
                <a:latin typeface="Times New Roman" panose="02020603050405020304" pitchFamily="18" charset="0"/>
                <a:ea typeface="Times New Roman" panose="02020603050405020304" pitchFamily="18" charset="0"/>
              </a:rPr>
              <a:t> at UIWSOM. I will be presenting on </a:t>
            </a:r>
            <a:r>
              <a:rPr lang="en-US" sz="1800" i="1" dirty="0">
                <a:effectLst/>
                <a:latin typeface="Times New Roman" panose="02020603050405020304" pitchFamily="18" charset="0"/>
                <a:ea typeface="Times New Roman" panose="02020603050405020304" pitchFamily="18" charset="0"/>
              </a:rPr>
              <a:t>Complex Attitudes Towards TJA Among Hispanic Females Potentially Underly its Underutilization.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1</a:t>
            </a:fld>
            <a:endParaRPr lang="en-US"/>
          </a:p>
        </p:txBody>
      </p:sp>
    </p:spTree>
    <p:extLst>
      <p:ext uri="{BB962C8B-B14F-4D97-AF65-F5344CB8AC3E}">
        <p14:creationId xmlns:p14="http://schemas.microsoft.com/office/powerpoint/2010/main" val="417756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Slide 8: This study allows for recognition of factors that influence certain population’s decisions to undergo TJA procedures. Along with serve as a reminder of healthcare discrepancies that remain and that we as osteopaths strive to change in the future.  </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11</a:t>
            </a:fld>
            <a:endParaRPr lang="en-US"/>
          </a:p>
        </p:txBody>
      </p:sp>
    </p:spTree>
    <p:extLst>
      <p:ext uri="{BB962C8B-B14F-4D97-AF65-F5344CB8AC3E}">
        <p14:creationId xmlns:p14="http://schemas.microsoft.com/office/powerpoint/2010/main" val="123149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Slide 2: The authors have no conflict of interests.</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2</a:t>
            </a:fld>
            <a:endParaRPr lang="en-US"/>
          </a:p>
        </p:txBody>
      </p:sp>
    </p:spTree>
    <p:extLst>
      <p:ext uri="{BB962C8B-B14F-4D97-AF65-F5344CB8AC3E}">
        <p14:creationId xmlns:p14="http://schemas.microsoft.com/office/powerpoint/2010/main" val="93914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Slide 3: Total joint arthroplasty is a widely used procedure in the realm of orthopedics to reduce pain and improve functioning of patients with end-stage osteoarthritis. Hip and knee TJA alone are expected to increase to 635,000 procedures and 1.26 million procedures by the year 2030. Within the US, there is an underutilization of TJA with minority populations compared to non-minority populations by as much as 30% [2-3]. Specifically, Hispanic females (H) are less likely to undergo total knee arthroplasty compared to non-Hispanic white females [4]. The purpose of this study is to investigate the household and social factors that underly Hispanic female underutilization of TJA.</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3</a:t>
            </a:fld>
            <a:endParaRPr lang="en-US"/>
          </a:p>
        </p:txBody>
      </p:sp>
    </p:spTree>
    <p:extLst>
      <p:ext uri="{BB962C8B-B14F-4D97-AF65-F5344CB8AC3E}">
        <p14:creationId xmlns:p14="http://schemas.microsoft.com/office/powerpoint/2010/main" val="318280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Slide 4: Our hypothesis is that Hispanic female’s household support systems and social determinants of health (SDH) are significantly worse than those of non-Hispanic females. </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4</a:t>
            </a:fld>
            <a:endParaRPr lang="en-US"/>
          </a:p>
        </p:txBody>
      </p:sp>
    </p:spTree>
    <p:extLst>
      <p:ext uri="{BB962C8B-B14F-4D97-AF65-F5344CB8AC3E}">
        <p14:creationId xmlns:p14="http://schemas.microsoft.com/office/powerpoint/2010/main" val="203797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Slide 5: To test this hypothesis, Likert scale question and multiple-choice surveys were answered by participants.  Participants were included if there were 50 to 89 years of age, spoke fluent English, and reside in Bexar County with all responses remaining anonymous. Results for the current study are based only on the analyzation of female survey responses.</a:t>
            </a:r>
          </a:p>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survey consists of one block of Likert scale questions and one block of multiple-choice demographic questions which determines participation in a second block of Likert scale questions. </a:t>
            </a:r>
          </a:p>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first block of Likert scale questions asked about social determinants of health such as household income, access to transportation, and household support.</a:t>
            </a:r>
          </a:p>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multiple-choice question accessed previous diagnosis of arthritis and if the participant had daily hip of knee pain. </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5</a:t>
            </a:fld>
            <a:endParaRPr lang="en-US"/>
          </a:p>
        </p:txBody>
      </p:sp>
    </p:spTree>
    <p:extLst>
      <p:ext uri="{BB962C8B-B14F-4D97-AF65-F5344CB8AC3E}">
        <p14:creationId xmlns:p14="http://schemas.microsoft.com/office/powerpoint/2010/main" val="359208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6: </a:t>
            </a:r>
            <a:r>
              <a:rPr lang="en-US" sz="1800" dirty="0">
                <a:effectLst/>
                <a:latin typeface="Times New Roman" panose="02020603050405020304" pitchFamily="18" charset="0"/>
                <a:ea typeface="Times New Roman" panose="02020603050405020304" pitchFamily="18" charset="0"/>
              </a:rPr>
              <a:t>The second block of Likert scale questions, which was completed if participant answered yes to any of the two multiple choice questions, includes general statements about factors that influence their efforts to seek treatment or medical guidance. </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6</a:t>
            </a:fld>
            <a:endParaRPr lang="en-US"/>
          </a:p>
        </p:txBody>
      </p:sp>
    </p:spTree>
    <p:extLst>
      <p:ext uri="{BB962C8B-B14F-4D97-AF65-F5344CB8AC3E}">
        <p14:creationId xmlns:p14="http://schemas.microsoft.com/office/powerpoint/2010/main" val="388195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Slide 6: There were 289 individuals that completed the survey with 170 who identified as female. 108 of those identified as Hispanic. In the total samples of females, Hispanic females reported a significantly lower household income (p=0.00), level of education (p=0.04), and different insurance status (p=0.01) compared to NH females.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Among the 61 females who answered yes to daily hip or knee pair, there was no significance found in household income, level of education, and insurance status yet Hispanic females expressed a greater concern about becoming a health burden compared to non-Hispanic females (p=0.03) and expressed significantly greater fear and avoidance of TJA than non-Hispanic females (p=0.00). </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7</a:t>
            </a:fld>
            <a:endParaRPr lang="en-US"/>
          </a:p>
        </p:txBody>
      </p:sp>
    </p:spTree>
    <p:extLst>
      <p:ext uri="{BB962C8B-B14F-4D97-AF65-F5344CB8AC3E}">
        <p14:creationId xmlns:p14="http://schemas.microsoft.com/office/powerpoint/2010/main" val="30562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F1644- Fear UtilizationSurveyStudy_v13_F_Ethnicity_Outcome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F1286- Burden UtilizationSurveyStudy_v13_F_Ethnicity_Outcomes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F2088- Non-Critical UtilizationSurveyStudy_v13_F_Ethnicity_Outcomes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8</a:t>
            </a:fld>
            <a:endParaRPr lang="en-US"/>
          </a:p>
        </p:txBody>
      </p:sp>
    </p:spTree>
    <p:extLst>
      <p:ext uri="{BB962C8B-B14F-4D97-AF65-F5344CB8AC3E}">
        <p14:creationId xmlns:p14="http://schemas.microsoft.com/office/powerpoint/2010/main" val="322025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Slide 7: Our preliminary results refute the hypothesis that Hispanic females underutilize TJA as a result of poor household and economic support factors that would create barriers to this treatment. Rather fear and feeling of being a burden to other dominates in our research cohort.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Our analysis did not reveal significant differences in the SDH such as income, education level, transportation access, and insurance status. In addition, the household support systems were perceived similarly between Hispanics and Non-Hispanic females.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When looking at individuals that have daily joint pain, Hispanics express significantly greater fear of TJA than non-Hispanic females. At the same time, Hispanic females express greater concern for being a burden if they are unable to care for themselves compared to non-Hispanic females with all factors of social determinants of health being the same such as education level, income, and insurance status.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Limitations to this research is the limited sample size and surveys only collected from Bexar county which does not represent the rest of the United States. </a:t>
            </a:r>
          </a:p>
          <a:p>
            <a:endParaRPr lang="en-US" dirty="0"/>
          </a:p>
        </p:txBody>
      </p:sp>
      <p:sp>
        <p:nvSpPr>
          <p:cNvPr id="4" name="Slide Number Placeholder 3"/>
          <p:cNvSpPr>
            <a:spLocks noGrp="1"/>
          </p:cNvSpPr>
          <p:nvPr>
            <p:ph type="sldNum" sz="quarter" idx="5"/>
          </p:nvPr>
        </p:nvSpPr>
        <p:spPr/>
        <p:txBody>
          <a:bodyPr/>
          <a:lstStyle/>
          <a:p>
            <a:fld id="{9F57DD16-34A0-4A08-AD81-CFFACF33FE4A}" type="slidenum">
              <a:rPr lang="en-US" smtClean="0"/>
              <a:t>10</a:t>
            </a:fld>
            <a:endParaRPr lang="en-US"/>
          </a:p>
        </p:txBody>
      </p:sp>
    </p:spTree>
    <p:extLst>
      <p:ext uri="{BB962C8B-B14F-4D97-AF65-F5344CB8AC3E}">
        <p14:creationId xmlns:p14="http://schemas.microsoft.com/office/powerpoint/2010/main" val="101470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6008" y="263403"/>
            <a:ext cx="11039983" cy="696594"/>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u="sng">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400" b="1" i="1">
                <a:solidFill>
                  <a:schemeClr val="tx1"/>
                </a:solidFill>
                <a:latin typeface="Calibri"/>
                <a:cs typeface="Calibri"/>
              </a:defRPr>
            </a:lvl1p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u="sng">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400" b="1" i="1">
                <a:solidFill>
                  <a:schemeClr val="tx1"/>
                </a:solidFill>
                <a:latin typeface="Calibri"/>
                <a:cs typeface="Calibri"/>
              </a:defRPr>
            </a:lvl1p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1" i="1">
                <a:solidFill>
                  <a:schemeClr val="tx1"/>
                </a:solidFill>
                <a:latin typeface="Calibri"/>
                <a:cs typeface="Calibri"/>
              </a:defRPr>
            </a:lvl1p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400" b="1" i="1">
                <a:solidFill>
                  <a:schemeClr val="tx1"/>
                </a:solidFill>
                <a:latin typeface="Calibri"/>
                <a:cs typeface="Calibri"/>
              </a:defRPr>
            </a:lvl1p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1" i="1">
                <a:solidFill>
                  <a:schemeClr val="tx1"/>
                </a:solidFill>
                <a:latin typeface="Calibri"/>
                <a:cs typeface="Calibri"/>
              </a:defRPr>
            </a:lvl1p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46632" y="6312408"/>
            <a:ext cx="10713720" cy="88900"/>
          </a:xfrm>
          <a:custGeom>
            <a:avLst/>
            <a:gdLst/>
            <a:ahLst/>
            <a:cxnLst/>
            <a:rect l="l" t="t" r="r" b="b"/>
            <a:pathLst>
              <a:path w="10713720" h="88900">
                <a:moveTo>
                  <a:pt x="10713720" y="0"/>
                </a:moveTo>
                <a:lnTo>
                  <a:pt x="0" y="0"/>
                </a:lnTo>
                <a:lnTo>
                  <a:pt x="0" y="88391"/>
                </a:lnTo>
                <a:lnTo>
                  <a:pt x="10713720" y="88391"/>
                </a:lnTo>
                <a:lnTo>
                  <a:pt x="10713720" y="0"/>
                </a:lnTo>
                <a:close/>
              </a:path>
            </a:pathLst>
          </a:custGeom>
          <a:solidFill>
            <a:srgbClr val="E11F02"/>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53079" y="5721096"/>
            <a:ext cx="993179" cy="1125853"/>
          </a:xfrm>
          <a:prstGeom prst="rect">
            <a:avLst/>
          </a:prstGeom>
        </p:spPr>
      </p:pic>
      <p:sp>
        <p:nvSpPr>
          <p:cNvPr id="2" name="Holder 2"/>
          <p:cNvSpPr>
            <a:spLocks noGrp="1"/>
          </p:cNvSpPr>
          <p:nvPr>
            <p:ph type="title"/>
          </p:nvPr>
        </p:nvSpPr>
        <p:spPr>
          <a:xfrm>
            <a:off x="1402016" y="263403"/>
            <a:ext cx="9387967" cy="696594"/>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491335" y="1489123"/>
            <a:ext cx="11391265" cy="4780280"/>
          </a:xfrm>
          <a:prstGeom prst="rect">
            <a:avLst/>
          </a:prstGeom>
        </p:spPr>
        <p:txBody>
          <a:bodyPr wrap="square" lIns="0" tIns="0" rIns="0" bIns="0">
            <a:spAutoFit/>
          </a:bodyPr>
          <a:lstStyle>
            <a:lvl1pPr>
              <a:defRPr sz="2400" b="1" i="0" u="sng">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1325525" y="6481424"/>
            <a:ext cx="2345054" cy="203834"/>
          </a:xfrm>
          <a:prstGeom prst="rect">
            <a:avLst/>
          </a:prstGeom>
        </p:spPr>
        <p:txBody>
          <a:bodyPr wrap="square" lIns="0" tIns="0" rIns="0" bIns="0">
            <a:spAutoFit/>
          </a:bodyPr>
          <a:lstStyle>
            <a:lvl1pPr>
              <a:defRPr sz="1400" b="1" i="1">
                <a:solidFill>
                  <a:schemeClr val="tx1"/>
                </a:solidFill>
                <a:latin typeface="Calibri"/>
                <a:cs typeface="Calibri"/>
              </a:defRPr>
            </a:lvl1p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01467"/>
            <a:ext cx="12192000" cy="2479675"/>
          </a:xfrm>
          <a:custGeom>
            <a:avLst/>
            <a:gdLst/>
            <a:ahLst/>
            <a:cxnLst/>
            <a:rect l="l" t="t" r="r" b="b"/>
            <a:pathLst>
              <a:path w="12192000" h="2479675">
                <a:moveTo>
                  <a:pt x="12192000" y="0"/>
                </a:moveTo>
                <a:lnTo>
                  <a:pt x="0" y="0"/>
                </a:lnTo>
                <a:lnTo>
                  <a:pt x="0" y="2479547"/>
                </a:lnTo>
                <a:lnTo>
                  <a:pt x="12192000" y="2479547"/>
                </a:lnTo>
                <a:lnTo>
                  <a:pt x="12192000" y="0"/>
                </a:lnTo>
                <a:close/>
              </a:path>
            </a:pathLst>
          </a:custGeom>
          <a:solidFill>
            <a:srgbClr val="E11F02"/>
          </a:solidFill>
        </p:spPr>
        <p:txBody>
          <a:bodyPr wrap="square" lIns="0" tIns="0" rIns="0" bIns="0" rtlCol="0"/>
          <a:lstStyle/>
          <a:p>
            <a:endParaRPr/>
          </a:p>
        </p:txBody>
      </p:sp>
      <p:pic>
        <p:nvPicPr>
          <p:cNvPr id="3" name="object 3"/>
          <p:cNvPicPr/>
          <p:nvPr/>
        </p:nvPicPr>
        <p:blipFill>
          <a:blip r:embed="rId3" cstate="print"/>
          <a:stretch>
            <a:fillRect/>
          </a:stretch>
        </p:blipFill>
        <p:spPr>
          <a:xfrm>
            <a:off x="5001440" y="81318"/>
            <a:ext cx="1829957" cy="2073610"/>
          </a:xfrm>
          <a:prstGeom prst="rect">
            <a:avLst/>
          </a:prstGeom>
        </p:spPr>
      </p:pic>
      <p:sp>
        <p:nvSpPr>
          <p:cNvPr id="4" name="object 4"/>
          <p:cNvSpPr txBox="1"/>
          <p:nvPr/>
        </p:nvSpPr>
        <p:spPr>
          <a:xfrm>
            <a:off x="3959165" y="2114688"/>
            <a:ext cx="394779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School</a:t>
            </a:r>
            <a:r>
              <a:rPr sz="2400" spc="-65" dirty="0">
                <a:latin typeface="Calibri"/>
                <a:cs typeface="Calibri"/>
              </a:rPr>
              <a:t> </a:t>
            </a:r>
            <a:r>
              <a:rPr sz="2400" i="1" dirty="0">
                <a:latin typeface="Calibri"/>
                <a:cs typeface="Calibri"/>
              </a:rPr>
              <a:t>of</a:t>
            </a:r>
            <a:r>
              <a:rPr sz="2400" i="1" spc="-40" dirty="0">
                <a:latin typeface="Calibri"/>
                <a:cs typeface="Calibri"/>
              </a:rPr>
              <a:t> </a:t>
            </a:r>
            <a:r>
              <a:rPr sz="2400" dirty="0">
                <a:latin typeface="Calibri"/>
                <a:cs typeface="Calibri"/>
              </a:rPr>
              <a:t>Osteopathic</a:t>
            </a:r>
            <a:r>
              <a:rPr sz="2400" spc="-45" dirty="0">
                <a:latin typeface="Calibri"/>
                <a:cs typeface="Calibri"/>
              </a:rPr>
              <a:t> </a:t>
            </a:r>
            <a:r>
              <a:rPr sz="2400" spc="-10" dirty="0">
                <a:latin typeface="Calibri"/>
                <a:cs typeface="Calibri"/>
              </a:rPr>
              <a:t>Medicine</a:t>
            </a:r>
            <a:endParaRPr sz="2400">
              <a:latin typeface="Calibri"/>
              <a:cs typeface="Calibri"/>
            </a:endParaRPr>
          </a:p>
        </p:txBody>
      </p:sp>
      <p:pic>
        <p:nvPicPr>
          <p:cNvPr id="5" name="object 5"/>
          <p:cNvPicPr/>
          <p:nvPr/>
        </p:nvPicPr>
        <p:blipFill>
          <a:blip r:embed="rId4" cstate="print"/>
          <a:stretch>
            <a:fillRect/>
          </a:stretch>
        </p:blipFill>
        <p:spPr>
          <a:xfrm>
            <a:off x="0" y="5076444"/>
            <a:ext cx="12191998" cy="1781555"/>
          </a:xfrm>
          <a:prstGeom prst="rect">
            <a:avLst/>
          </a:prstGeom>
        </p:spPr>
      </p:pic>
      <p:sp>
        <p:nvSpPr>
          <p:cNvPr id="7" name="object 7"/>
          <p:cNvSpPr txBox="1"/>
          <p:nvPr/>
        </p:nvSpPr>
        <p:spPr>
          <a:xfrm>
            <a:off x="-2" y="5232127"/>
            <a:ext cx="12192000" cy="981679"/>
          </a:xfrm>
          <a:prstGeom prst="rect">
            <a:avLst/>
          </a:prstGeom>
        </p:spPr>
        <p:txBody>
          <a:bodyPr vert="horz" wrap="square" lIns="0" tIns="12065" rIns="0" bIns="0" rtlCol="0">
            <a:spAutoFit/>
          </a:bodyPr>
          <a:lstStyle/>
          <a:p>
            <a:pPr marL="2093595" marR="1772920" indent="-83820" algn="ctr">
              <a:lnSpc>
                <a:spcPct val="115999"/>
              </a:lnSpc>
              <a:spcBef>
                <a:spcPts val="95"/>
              </a:spcBef>
            </a:pPr>
            <a:r>
              <a:rPr lang="en-US" sz="2800" b="1" dirty="0">
                <a:latin typeface="Calibri"/>
                <a:cs typeface="Calibri"/>
              </a:rPr>
              <a:t>Christian Allen BS, Jaydee Foster MA, Matthew M. Morrey MD, Roberto J. Fajardo PhD</a:t>
            </a:r>
            <a:endParaRPr sz="2800" dirty="0">
              <a:latin typeface="Calibri"/>
              <a:cs typeface="Calibri"/>
            </a:endParaRPr>
          </a:p>
        </p:txBody>
      </p:sp>
      <p:sp>
        <p:nvSpPr>
          <p:cNvPr id="8" name="TextBox 7">
            <a:extLst>
              <a:ext uri="{FF2B5EF4-FFF2-40B4-BE49-F238E27FC236}">
                <a16:creationId xmlns:a16="http://schemas.microsoft.com/office/drawing/2014/main" id="{8F8D39FD-C209-9717-5225-B9C029B2D5D7}"/>
              </a:ext>
            </a:extLst>
          </p:cNvPr>
          <p:cNvSpPr txBox="1"/>
          <p:nvPr/>
        </p:nvSpPr>
        <p:spPr>
          <a:xfrm>
            <a:off x="-2" y="3030628"/>
            <a:ext cx="12191998" cy="2123658"/>
          </a:xfrm>
          <a:prstGeom prst="rect">
            <a:avLst/>
          </a:prstGeom>
          <a:noFill/>
        </p:spPr>
        <p:txBody>
          <a:bodyPr wrap="square" rtlCol="0">
            <a:spAutoFit/>
          </a:bodyPr>
          <a:lstStyle/>
          <a:p>
            <a:pPr algn="ctr"/>
            <a:r>
              <a:rPr lang="en-US" sz="4400" b="0" i="1" dirty="0">
                <a:solidFill>
                  <a:srgbClr val="FFFFFF"/>
                </a:solidFill>
                <a:latin typeface="Calibri Light"/>
                <a:cs typeface="Calibri Light"/>
              </a:rPr>
              <a:t>Complex Attitudes </a:t>
            </a:r>
            <a:r>
              <a:rPr lang="en-US" sz="4400" i="1" dirty="0">
                <a:solidFill>
                  <a:srgbClr val="FFFFFF"/>
                </a:solidFill>
                <a:latin typeface="Calibri Light"/>
                <a:cs typeface="Calibri Light"/>
              </a:rPr>
              <a:t>T</a:t>
            </a:r>
            <a:r>
              <a:rPr lang="en-US" sz="4400" b="0" i="1" dirty="0">
                <a:solidFill>
                  <a:srgbClr val="FFFFFF"/>
                </a:solidFill>
                <a:latin typeface="Calibri Light"/>
                <a:cs typeface="Calibri Light"/>
              </a:rPr>
              <a:t>owards TJA Among Hispanic Females </a:t>
            </a:r>
            <a:r>
              <a:rPr lang="en-US" sz="4400" i="1" dirty="0">
                <a:solidFill>
                  <a:srgbClr val="FFFFFF"/>
                </a:solidFill>
                <a:latin typeface="Calibri Light"/>
                <a:cs typeface="Calibri Light"/>
              </a:rPr>
              <a:t>P</a:t>
            </a:r>
            <a:r>
              <a:rPr lang="en-US" sz="4400" b="0" i="1" dirty="0">
                <a:solidFill>
                  <a:srgbClr val="FFFFFF"/>
                </a:solidFill>
                <a:latin typeface="Calibri Light"/>
                <a:cs typeface="Calibri Light"/>
              </a:rPr>
              <a:t>otentially Underly Its Underutilization</a:t>
            </a:r>
            <a:endParaRPr lang="en-US" sz="4400" dirty="0">
              <a:latin typeface="Calibri Light"/>
              <a:cs typeface="Calibri Light"/>
            </a:endParaRPr>
          </a:p>
          <a:p>
            <a:pPr algn="ct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304800"/>
            <a:ext cx="10896600" cy="707886"/>
          </a:xfrm>
          <a:prstGeom prst="rect">
            <a:avLst/>
          </a:prstGeom>
          <a:noFill/>
        </p:spPr>
        <p:txBody>
          <a:bodyPr wrap="square" rtlCol="0">
            <a:spAutoFit/>
          </a:bodyPr>
          <a:lstStyle/>
          <a:p>
            <a:r>
              <a:rPr lang="en-US" sz="4000" dirty="0">
                <a:latin typeface="+mn-lt"/>
              </a:rPr>
              <a:t>Conclusion</a:t>
            </a:r>
            <a:r>
              <a:rPr lang="en-US" dirty="0"/>
              <a:t> </a:t>
            </a:r>
          </a:p>
        </p:txBody>
      </p:sp>
      <p:sp>
        <p:nvSpPr>
          <p:cNvPr id="5" name="Content Placeholder 2">
            <a:extLst>
              <a:ext uri="{FF2B5EF4-FFF2-40B4-BE49-F238E27FC236}">
                <a16:creationId xmlns:a16="http://schemas.microsoft.com/office/drawing/2014/main" id="{781EF045-C907-D867-46F6-C5F288C54837}"/>
              </a:ext>
            </a:extLst>
          </p:cNvPr>
          <p:cNvSpPr txBox="1">
            <a:spLocks/>
          </p:cNvSpPr>
          <p:nvPr/>
        </p:nvSpPr>
        <p:spPr>
          <a:xfrm>
            <a:off x="685800" y="1007665"/>
            <a:ext cx="10591800" cy="484266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000" dirty="0">
                <a:latin typeface="+mn-lt"/>
              </a:rPr>
              <a:t>Hypothesis not supported </a:t>
            </a:r>
            <a:endParaRPr lang="en-US" sz="2000" dirty="0"/>
          </a:p>
          <a:p>
            <a:pPr marL="800100" lvl="1" indent="-342900">
              <a:buFont typeface="Wingdings" panose="05000000000000000000" pitchFamily="2" charset="2"/>
              <a:buChar char="§"/>
            </a:pPr>
            <a:r>
              <a:rPr lang="en-US" sz="2000" dirty="0"/>
              <a:t>In this pilot population, support systems and </a:t>
            </a:r>
            <a:r>
              <a:rPr lang="en-US" sz="2000" dirty="0" err="1"/>
              <a:t>SDoH</a:t>
            </a:r>
            <a:r>
              <a:rPr lang="en-US" sz="2000" dirty="0"/>
              <a:t> are similar in HF and NHF that report daily hip and knee pain.</a:t>
            </a:r>
          </a:p>
          <a:p>
            <a:pPr lvl="1"/>
            <a:r>
              <a:rPr lang="en-US" sz="2000" dirty="0"/>
              <a:t> </a:t>
            </a:r>
            <a:endParaRPr lang="en-US" sz="2000" dirty="0">
              <a:latin typeface="+mn-lt"/>
            </a:endParaRPr>
          </a:p>
          <a:p>
            <a:pPr marL="342900" indent="-342900">
              <a:buFont typeface="Arial" panose="020B0604020202020204" pitchFamily="34" charset="0"/>
              <a:buChar char="•"/>
            </a:pPr>
            <a:r>
              <a:rPr lang="en-US" sz="2000" dirty="0"/>
              <a:t>HF attitudes toward TJA are complex </a:t>
            </a:r>
          </a:p>
          <a:p>
            <a:pPr marL="800100" lvl="1" indent="-342900">
              <a:buFont typeface="Wingdings" panose="05000000000000000000" pitchFamily="2" charset="2"/>
              <a:buChar char="§"/>
            </a:pPr>
            <a:r>
              <a:rPr lang="en-US" sz="2000" dirty="0">
                <a:latin typeface="+mn-lt"/>
              </a:rPr>
              <a:t>HF express greater concern than NHF about becoming a burden due </a:t>
            </a:r>
            <a:r>
              <a:rPr lang="en-US" sz="2000" dirty="0"/>
              <a:t>their own health needs.</a:t>
            </a:r>
          </a:p>
          <a:p>
            <a:pPr marL="800100" lvl="1" indent="-342900">
              <a:buFont typeface="Wingdings" panose="05000000000000000000" pitchFamily="2" charset="2"/>
              <a:buChar char="§"/>
            </a:pPr>
            <a:r>
              <a:rPr lang="en-US" sz="2000" dirty="0"/>
              <a:t>HF also express greater fear of joint replacement surgery as a treatment for hip and knee pain.</a:t>
            </a:r>
          </a:p>
          <a:p>
            <a:pPr marL="800100" lvl="1" indent="-342900">
              <a:buFont typeface="Wingdings" panose="05000000000000000000" pitchFamily="2" charset="2"/>
              <a:buChar char="§"/>
            </a:pPr>
            <a:r>
              <a:rPr lang="en-US" sz="2000" dirty="0"/>
              <a:t>HF indicate a strong trend towards avoiding a joint replacement surgery even if it would reduce pain and improve quality of life. </a:t>
            </a:r>
            <a:endParaRPr lang="en-US" sz="2000" dirty="0">
              <a:latin typeface="+mn-lt"/>
            </a:endParaRPr>
          </a:p>
          <a:p>
            <a:endParaRPr lang="en-US" sz="2000" dirty="0">
              <a:solidFill>
                <a:srgbClr val="212121"/>
              </a:solidFill>
              <a:ea typeface="Garamond" panose="02020404030301010803" pitchFamily="18" charset="0"/>
            </a:endParaRPr>
          </a:p>
          <a:p>
            <a:pPr marL="342900" indent="-342900">
              <a:buFont typeface="Arial" panose="020B0604020202020204" pitchFamily="34" charset="0"/>
              <a:buChar char="•"/>
            </a:pPr>
            <a:r>
              <a:rPr lang="en-US" sz="2000" dirty="0">
                <a:solidFill>
                  <a:srgbClr val="212121"/>
                </a:solidFill>
                <a:ea typeface="Garamond" panose="02020404030301010803" pitchFamily="18" charset="0"/>
              </a:rPr>
              <a:t>Limitations</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On-going study with limited sample size</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Impact of </a:t>
            </a:r>
            <a:r>
              <a:rPr lang="en-US" sz="2000" dirty="0" err="1">
                <a:solidFill>
                  <a:srgbClr val="212121"/>
                </a:solidFill>
                <a:ea typeface="Garamond" panose="02020404030301010803" pitchFamily="18" charset="0"/>
              </a:rPr>
              <a:t>SDoH</a:t>
            </a:r>
            <a:r>
              <a:rPr lang="en-US" sz="2000" dirty="0">
                <a:solidFill>
                  <a:srgbClr val="212121"/>
                </a:solidFill>
                <a:ea typeface="Garamond" panose="02020404030301010803" pitchFamily="18" charset="0"/>
              </a:rPr>
              <a:t> has been established on a broad scale. Our data may add a layer to the issue of underutilization that must also be addressed. </a:t>
            </a:r>
          </a:p>
        </p:txBody>
      </p:sp>
    </p:spTree>
    <p:extLst>
      <p:ext uri="{BB962C8B-B14F-4D97-AF65-F5344CB8AC3E}">
        <p14:creationId xmlns:p14="http://schemas.microsoft.com/office/powerpoint/2010/main" val="56306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457200"/>
            <a:ext cx="10896600" cy="707886"/>
          </a:xfrm>
          <a:prstGeom prst="rect">
            <a:avLst/>
          </a:prstGeom>
          <a:noFill/>
        </p:spPr>
        <p:txBody>
          <a:bodyPr wrap="square" rtlCol="0">
            <a:spAutoFit/>
          </a:bodyPr>
          <a:lstStyle/>
          <a:p>
            <a:r>
              <a:rPr lang="en-US" sz="4000" dirty="0">
                <a:latin typeface="+mn-lt"/>
              </a:rPr>
              <a:t>Significance to Osteopathic Orthopedics </a:t>
            </a:r>
            <a:r>
              <a:rPr lang="en-US" dirty="0"/>
              <a:t> </a:t>
            </a:r>
          </a:p>
        </p:txBody>
      </p:sp>
      <p:sp>
        <p:nvSpPr>
          <p:cNvPr id="4" name="TextBox 3">
            <a:extLst>
              <a:ext uri="{FF2B5EF4-FFF2-40B4-BE49-F238E27FC236}">
                <a16:creationId xmlns:a16="http://schemas.microsoft.com/office/drawing/2014/main" id="{69BAD335-677C-810B-3AF3-C41804CE8C02}"/>
              </a:ext>
            </a:extLst>
          </p:cNvPr>
          <p:cNvSpPr txBox="1"/>
          <p:nvPr/>
        </p:nvSpPr>
        <p:spPr>
          <a:xfrm>
            <a:off x="647700" y="1676400"/>
            <a:ext cx="10896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Factors that influence certain population’s decisions to undergo TJA </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a:latin typeface="+mn-lt"/>
              </a:rPr>
              <a:t>A reminder of healthcare discrepancies that remain and that we strive to change in the future</a:t>
            </a:r>
          </a:p>
          <a:p>
            <a:pPr marL="285750" lvl="1" indent="-285750">
              <a:buFont typeface="Arial" panose="020B0604020202020204" pitchFamily="34" charset="0"/>
              <a:buChar char="•"/>
            </a:pPr>
            <a:endParaRPr lang="en-US" sz="2400" dirty="0">
              <a:latin typeface="+mn-lt"/>
            </a:endParaRPr>
          </a:p>
          <a:p>
            <a:pPr marL="285750" lvl="1" indent="-285750">
              <a:buFont typeface="Arial" panose="020B0604020202020204" pitchFamily="34" charset="0"/>
              <a:buChar char="•"/>
            </a:pPr>
            <a:r>
              <a:rPr lang="en-US" sz="2400" dirty="0">
                <a:latin typeface="+mn-lt"/>
              </a:rPr>
              <a:t>Treat the whole being not the disease</a:t>
            </a:r>
          </a:p>
        </p:txBody>
      </p:sp>
    </p:spTree>
    <p:extLst>
      <p:ext uri="{BB962C8B-B14F-4D97-AF65-F5344CB8AC3E}">
        <p14:creationId xmlns:p14="http://schemas.microsoft.com/office/powerpoint/2010/main" val="123154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457200"/>
            <a:ext cx="10896600" cy="707886"/>
          </a:xfrm>
          <a:prstGeom prst="rect">
            <a:avLst/>
          </a:prstGeom>
          <a:noFill/>
        </p:spPr>
        <p:txBody>
          <a:bodyPr wrap="square" rtlCol="0">
            <a:spAutoFit/>
          </a:bodyPr>
          <a:lstStyle/>
          <a:p>
            <a:r>
              <a:rPr lang="en-US" sz="4000" dirty="0">
                <a:latin typeface="+mn-lt"/>
              </a:rPr>
              <a:t>References</a:t>
            </a:r>
            <a:r>
              <a:rPr lang="en-US" dirty="0"/>
              <a:t> </a:t>
            </a:r>
          </a:p>
        </p:txBody>
      </p:sp>
      <p:sp>
        <p:nvSpPr>
          <p:cNvPr id="4" name="TextBox 3">
            <a:extLst>
              <a:ext uri="{FF2B5EF4-FFF2-40B4-BE49-F238E27FC236}">
                <a16:creationId xmlns:a16="http://schemas.microsoft.com/office/drawing/2014/main" id="{69BAD335-677C-810B-3AF3-C41804CE8C02}"/>
              </a:ext>
            </a:extLst>
          </p:cNvPr>
          <p:cNvSpPr txBox="1"/>
          <p:nvPr/>
        </p:nvSpPr>
        <p:spPr>
          <a:xfrm>
            <a:off x="762000" y="1295400"/>
            <a:ext cx="10439400" cy="4401205"/>
          </a:xfrm>
          <a:prstGeom prst="rect">
            <a:avLst/>
          </a:prstGeom>
          <a:noFill/>
        </p:spPr>
        <p:txBody>
          <a:bodyPr wrap="square" rtlCol="0">
            <a:spAutoFit/>
          </a:bodyPr>
          <a:lstStyle/>
          <a:p>
            <a:pPr marL="176213" indent="-176213">
              <a:spcAft>
                <a:spcPts val="1200"/>
              </a:spcAft>
            </a:pPr>
            <a:r>
              <a:rPr lang="en-US" sz="1600" dirty="0">
                <a:latin typeface="+mn-lt"/>
              </a:rPr>
              <a:t>1. Sloan, Matthew MD, MS1,a; </a:t>
            </a:r>
            <a:r>
              <a:rPr lang="en-US" sz="1600" dirty="0" err="1">
                <a:latin typeface="+mn-lt"/>
              </a:rPr>
              <a:t>Premkumar</a:t>
            </a:r>
            <a:r>
              <a:rPr lang="en-US" sz="1600" dirty="0">
                <a:latin typeface="+mn-lt"/>
              </a:rPr>
              <a:t>, Ajay MD, MPH2; </a:t>
            </a:r>
            <a:r>
              <a:rPr lang="en-US" sz="1600" dirty="0" err="1">
                <a:latin typeface="+mn-lt"/>
              </a:rPr>
              <a:t>Sheth</a:t>
            </a:r>
            <a:r>
              <a:rPr lang="en-US" sz="1600" dirty="0">
                <a:latin typeface="+mn-lt"/>
              </a:rPr>
              <a:t>, Neil P. MD3. Projected Volume of Primary Total Joint Arthroplasty in the U.S., 2014 to 2030. The Journal of Bone and Joint Surgery: September 5, 2018 - Volume 100 - Issue 17 - p 1455-1460 </a:t>
            </a:r>
            <a:r>
              <a:rPr lang="en-US" sz="1600" dirty="0" err="1">
                <a:latin typeface="+mn-lt"/>
              </a:rPr>
              <a:t>doi</a:t>
            </a:r>
            <a:r>
              <a:rPr lang="en-US" sz="1600" dirty="0">
                <a:latin typeface="+mn-lt"/>
              </a:rPr>
              <a:t>: 10.2106/JBJS.17.01617</a:t>
            </a:r>
          </a:p>
          <a:p>
            <a:pPr marL="176213" indent="-176213">
              <a:spcAft>
                <a:spcPts val="1200"/>
              </a:spcAft>
            </a:pPr>
            <a:r>
              <a:rPr lang="en-US" sz="1600" dirty="0">
                <a:latin typeface="+mn-lt"/>
              </a:rPr>
              <a:t>2. </a:t>
            </a:r>
            <a:r>
              <a:rPr lang="en-US" sz="1600" dirty="0" err="1">
                <a:latin typeface="+mn-lt"/>
              </a:rPr>
              <a:t>Rudisill</a:t>
            </a:r>
            <a:r>
              <a:rPr lang="en-US" sz="1600" dirty="0">
                <a:latin typeface="+mn-lt"/>
              </a:rPr>
              <a:t> SS, </a:t>
            </a:r>
            <a:r>
              <a:rPr lang="en-US" sz="1600" dirty="0" err="1">
                <a:latin typeface="+mn-lt"/>
              </a:rPr>
              <a:t>Varady</a:t>
            </a:r>
            <a:r>
              <a:rPr lang="en-US" sz="1600" dirty="0">
                <a:latin typeface="+mn-lt"/>
              </a:rPr>
              <a:t> NH, </a:t>
            </a:r>
            <a:r>
              <a:rPr lang="en-US" sz="1600" dirty="0" err="1">
                <a:latin typeface="+mn-lt"/>
              </a:rPr>
              <a:t>Birir</a:t>
            </a:r>
            <a:r>
              <a:rPr lang="en-US" sz="1600" dirty="0">
                <a:latin typeface="+mn-lt"/>
              </a:rPr>
              <a:t> A, Goodman SM, Parks ML, Amen TB. Racial and Ethnic Disparities in Total Joint Arthroplasty Care: A Contemporary Systematic Review and Meta-Analysis. J Arthroplasty. 2022 Aug 17:S0883-5403(22)00746-X. </a:t>
            </a:r>
            <a:r>
              <a:rPr lang="en-US" sz="1600" dirty="0" err="1">
                <a:latin typeface="+mn-lt"/>
              </a:rPr>
              <a:t>doi</a:t>
            </a:r>
            <a:r>
              <a:rPr lang="en-US" sz="1600" dirty="0">
                <a:latin typeface="+mn-lt"/>
              </a:rPr>
              <a:t>: 10.1016/j.arth.2022.08.006. </a:t>
            </a:r>
            <a:r>
              <a:rPr lang="en-US" sz="1600" dirty="0" err="1">
                <a:latin typeface="+mn-lt"/>
              </a:rPr>
              <a:t>Epub</a:t>
            </a:r>
            <a:r>
              <a:rPr lang="en-US" sz="1600" dirty="0">
                <a:latin typeface="+mn-lt"/>
              </a:rPr>
              <a:t> ahead of print. PMID: 35985539.</a:t>
            </a:r>
          </a:p>
          <a:p>
            <a:pPr marL="176213" indent="-176213">
              <a:spcAft>
                <a:spcPts val="1200"/>
              </a:spcAft>
            </a:pPr>
            <a:r>
              <a:rPr lang="en-US" sz="1600" dirty="0">
                <a:latin typeface="+mn-lt"/>
              </a:rPr>
              <a:t>3. Shahid H, Singh JA. Racial/Ethnic Disparity in Rates and Outcomes of Total Joint Arthroplasty. </a:t>
            </a:r>
            <a:r>
              <a:rPr lang="en-US" sz="1600" dirty="0" err="1">
                <a:latin typeface="+mn-lt"/>
              </a:rPr>
              <a:t>Curr</a:t>
            </a:r>
            <a:r>
              <a:rPr lang="en-US" sz="1600" dirty="0">
                <a:latin typeface="+mn-lt"/>
              </a:rPr>
              <a:t> </a:t>
            </a:r>
            <a:r>
              <a:rPr lang="en-US" sz="1600" dirty="0" err="1">
                <a:latin typeface="+mn-lt"/>
              </a:rPr>
              <a:t>Rheumatol</a:t>
            </a:r>
            <a:r>
              <a:rPr lang="en-US" sz="1600" dirty="0">
                <a:latin typeface="+mn-lt"/>
              </a:rPr>
              <a:t> Rep. 2016;18(4):20. doi:10.1007/s11926-016-0570-3</a:t>
            </a:r>
          </a:p>
          <a:p>
            <a:pPr marL="176213" indent="-176213">
              <a:spcAft>
                <a:spcPts val="1200"/>
              </a:spcAft>
            </a:pPr>
            <a:r>
              <a:rPr lang="en-US" sz="1600" dirty="0">
                <a:latin typeface="+mn-lt"/>
              </a:rPr>
              <a:t>4. Cavanaugh AM, </a:t>
            </a:r>
            <a:r>
              <a:rPr lang="en-US" sz="1600" dirty="0" err="1">
                <a:latin typeface="+mn-lt"/>
              </a:rPr>
              <a:t>Rauh</a:t>
            </a:r>
            <a:r>
              <a:rPr lang="en-US" sz="1600" dirty="0">
                <a:latin typeface="+mn-lt"/>
              </a:rPr>
              <a:t> MJ, Thompson CA, Alcaraz J, Mihalko WM, Bird CE, Eaton CB, </a:t>
            </a:r>
            <a:r>
              <a:rPr lang="en-US" sz="1600" dirty="0" err="1">
                <a:latin typeface="+mn-lt"/>
              </a:rPr>
              <a:t>Rosal</a:t>
            </a:r>
            <a:r>
              <a:rPr lang="en-US" sz="1600" dirty="0">
                <a:latin typeface="+mn-lt"/>
              </a:rPr>
              <a:t> MC, Li W, </a:t>
            </a:r>
            <a:r>
              <a:rPr lang="en-US" sz="1600" dirty="0" err="1">
                <a:latin typeface="+mn-lt"/>
              </a:rPr>
              <a:t>Shadyab</a:t>
            </a:r>
            <a:r>
              <a:rPr lang="en-US" sz="1600" dirty="0">
                <a:latin typeface="+mn-lt"/>
              </a:rPr>
              <a:t> AH, Gilmer T, LaCroix AZ. Racial and ethnic disparities in utilization of total knee arthroplasty among older women. Osteoarthritis Cartilage. 2019 Dec;27(12):1746-1754. </a:t>
            </a:r>
            <a:r>
              <a:rPr lang="en-US" sz="1600" dirty="0" err="1">
                <a:latin typeface="+mn-lt"/>
              </a:rPr>
              <a:t>doi</a:t>
            </a:r>
            <a:r>
              <a:rPr lang="en-US" sz="1600" dirty="0">
                <a:latin typeface="+mn-lt"/>
              </a:rPr>
              <a:t>: 10.1016/j.joca.2019.07.015. </a:t>
            </a:r>
            <a:r>
              <a:rPr lang="en-US" sz="1600" dirty="0" err="1">
                <a:latin typeface="+mn-lt"/>
              </a:rPr>
              <a:t>Epub</a:t>
            </a:r>
            <a:r>
              <a:rPr lang="en-US" sz="1600" dirty="0">
                <a:latin typeface="+mn-lt"/>
              </a:rPr>
              <a:t> 2019 Aug 9. PMID: 31404657; PMCID: PMC6875623.</a:t>
            </a:r>
          </a:p>
          <a:p>
            <a:pPr marL="176213" indent="-176213">
              <a:spcAft>
                <a:spcPts val="1200"/>
              </a:spcAft>
            </a:pPr>
            <a:r>
              <a:rPr lang="en-US" sz="1600" dirty="0">
                <a:latin typeface="+mn-lt"/>
              </a:rPr>
              <a:t>5. K., B. R. L., Baker, E. A., &amp;amp; Metzler, M. (2008). Promoting health equity: A resource to help communities address social determinants of health. Social Determinants of Health Work Group at the Centers for Disease Control and Prevention, U.S. Department of Health and Human Services.</a:t>
            </a:r>
          </a:p>
        </p:txBody>
      </p:sp>
    </p:spTree>
    <p:extLst>
      <p:ext uri="{BB962C8B-B14F-4D97-AF65-F5344CB8AC3E}">
        <p14:creationId xmlns:p14="http://schemas.microsoft.com/office/powerpoint/2010/main" val="101471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E6058C-FFCF-F87D-3334-142EAE029637}"/>
              </a:ext>
            </a:extLst>
          </p:cNvPr>
          <p:cNvSpPr txBox="1"/>
          <p:nvPr/>
        </p:nvSpPr>
        <p:spPr>
          <a:xfrm>
            <a:off x="0" y="5410200"/>
            <a:ext cx="12192000" cy="1447800"/>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7462C37C-021C-09DF-CC63-B5487B26852C}"/>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4036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457200"/>
            <a:ext cx="10896600" cy="707886"/>
          </a:xfrm>
          <a:prstGeom prst="rect">
            <a:avLst/>
          </a:prstGeom>
          <a:noFill/>
        </p:spPr>
        <p:txBody>
          <a:bodyPr wrap="square" rtlCol="0">
            <a:spAutoFit/>
          </a:bodyPr>
          <a:lstStyle/>
          <a:p>
            <a:r>
              <a:rPr lang="en-US" sz="4000" dirty="0">
                <a:latin typeface="+mn-lt"/>
              </a:rPr>
              <a:t>Disclosures</a:t>
            </a:r>
            <a:r>
              <a:rPr lang="en-US" dirty="0"/>
              <a:t> </a:t>
            </a:r>
          </a:p>
        </p:txBody>
      </p:sp>
      <p:sp>
        <p:nvSpPr>
          <p:cNvPr id="4" name="TextBox 3">
            <a:extLst>
              <a:ext uri="{FF2B5EF4-FFF2-40B4-BE49-F238E27FC236}">
                <a16:creationId xmlns:a16="http://schemas.microsoft.com/office/drawing/2014/main" id="{69BAD335-677C-810B-3AF3-C41804CE8C02}"/>
              </a:ext>
            </a:extLst>
          </p:cNvPr>
          <p:cNvSpPr txBox="1"/>
          <p:nvPr/>
        </p:nvSpPr>
        <p:spPr>
          <a:xfrm>
            <a:off x="533400" y="1600200"/>
            <a:ext cx="108966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The authors declare there is no conflict of interest.</a:t>
            </a:r>
          </a:p>
        </p:txBody>
      </p:sp>
    </p:spTree>
    <p:extLst>
      <p:ext uri="{BB962C8B-B14F-4D97-AF65-F5344CB8AC3E}">
        <p14:creationId xmlns:p14="http://schemas.microsoft.com/office/powerpoint/2010/main" val="181262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381000"/>
            <a:ext cx="10896600" cy="707886"/>
          </a:xfrm>
          <a:prstGeom prst="rect">
            <a:avLst/>
          </a:prstGeom>
          <a:noFill/>
        </p:spPr>
        <p:txBody>
          <a:bodyPr wrap="square" rtlCol="0">
            <a:spAutoFit/>
          </a:bodyPr>
          <a:lstStyle/>
          <a:p>
            <a:r>
              <a:rPr lang="en-US" sz="4000" dirty="0">
                <a:latin typeface="+mn-lt"/>
              </a:rPr>
              <a:t>Background</a:t>
            </a:r>
            <a:r>
              <a:rPr lang="en-US" dirty="0"/>
              <a:t> </a:t>
            </a:r>
          </a:p>
        </p:txBody>
      </p:sp>
      <p:sp>
        <p:nvSpPr>
          <p:cNvPr id="5" name="Content Placeholder 2">
            <a:extLst>
              <a:ext uri="{FF2B5EF4-FFF2-40B4-BE49-F238E27FC236}">
                <a16:creationId xmlns:a16="http://schemas.microsoft.com/office/drawing/2014/main" id="{781EF045-C907-D867-46F6-C5F288C54837}"/>
              </a:ext>
            </a:extLst>
          </p:cNvPr>
          <p:cNvSpPr txBox="1">
            <a:spLocks/>
          </p:cNvSpPr>
          <p:nvPr/>
        </p:nvSpPr>
        <p:spPr>
          <a:xfrm>
            <a:off x="800100" y="1253331"/>
            <a:ext cx="105918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2400" dirty="0"/>
              <a:t>Increasing number of hip and knee total joint arthroplasties (TJA) [Sloan et al.]</a:t>
            </a:r>
          </a:p>
          <a:p>
            <a:pPr marL="742950" lvl="1" indent="-285750">
              <a:buFont typeface="Arial" panose="020B0604020202020204" pitchFamily="34" charset="0"/>
              <a:buChar char="•"/>
            </a:pPr>
            <a:r>
              <a:rPr lang="en-US" sz="2000" dirty="0">
                <a:effectLst/>
                <a:ea typeface="Times New Roman" panose="02020603050405020304" pitchFamily="18" charset="0"/>
              </a:rPr>
              <a:t>635,000 THA and 1.26 million TKA procedures by 2030</a:t>
            </a:r>
            <a:endParaRPr lang="en-US" sz="2000" dirty="0"/>
          </a:p>
          <a:p>
            <a:pPr marL="342900" indent="-342900">
              <a:buFont typeface="Arial" panose="020B0604020202020204" pitchFamily="34" charset="0"/>
              <a:buChar char="•"/>
            </a:pPr>
            <a:endParaRPr lang="en-US" sz="2400" dirty="0">
              <a:solidFill>
                <a:srgbClr val="212121"/>
              </a:solidFill>
              <a:ea typeface="Garamond" panose="02020404030301010803" pitchFamily="18" charset="0"/>
            </a:endParaRPr>
          </a:p>
          <a:p>
            <a:pPr marL="285750" indent="-285750">
              <a:buFont typeface="Arial" panose="020B0604020202020204" pitchFamily="34" charset="0"/>
              <a:buChar char="•"/>
            </a:pPr>
            <a:r>
              <a:rPr lang="en-US" sz="2400" dirty="0"/>
              <a:t>Underutilization of TJA in minority populations [</a:t>
            </a:r>
            <a:r>
              <a:rPr lang="en-US" sz="2400" dirty="0" err="1"/>
              <a:t>Rudisill</a:t>
            </a:r>
            <a:r>
              <a:rPr lang="en-US" sz="2400" dirty="0"/>
              <a:t> et al.]  </a:t>
            </a:r>
          </a:p>
          <a:p>
            <a:pPr marL="342900" indent="-342900">
              <a:buFont typeface="Arial" panose="020B0604020202020204" pitchFamily="34" charset="0"/>
              <a:buChar char="•"/>
            </a:pPr>
            <a:endParaRPr lang="en-US" sz="2400" dirty="0">
              <a:solidFill>
                <a:srgbClr val="212121"/>
              </a:solidFill>
              <a:ea typeface="Garamond" panose="02020404030301010803" pitchFamily="18" charset="0"/>
            </a:endParaRPr>
          </a:p>
          <a:p>
            <a:pPr marL="285750" indent="-285750">
              <a:buFont typeface="Arial" panose="020B0604020202020204" pitchFamily="34" charset="0"/>
              <a:buChar char="•"/>
            </a:pPr>
            <a:r>
              <a:rPr lang="en-US" sz="2400" dirty="0"/>
              <a:t>Hispanic females (HF) are less likely to undergo total knee arthroplasty compared to non-Hispanic white females [Cavanaugh et al.]. </a:t>
            </a:r>
          </a:p>
          <a:p>
            <a:pPr marL="800100" lvl="1" indent="-342900">
              <a:buFont typeface="Arial" panose="020B0604020202020204" pitchFamily="34" charset="0"/>
              <a:buChar char="•"/>
            </a:pPr>
            <a:endParaRPr lang="en-US" sz="2400" dirty="0">
              <a:solidFill>
                <a:srgbClr val="212121"/>
              </a:solidFill>
              <a:ea typeface="Garamond" panose="02020404030301010803" pitchFamily="18" charset="0"/>
            </a:endParaRPr>
          </a:p>
          <a:p>
            <a:pPr marL="285750" indent="-285750">
              <a:buFont typeface="Arial" panose="020B0604020202020204" pitchFamily="34" charset="0"/>
              <a:buChar char="•"/>
            </a:pPr>
            <a:r>
              <a:rPr lang="en-US" sz="2400" dirty="0"/>
              <a:t>Previous studies have established the impact of social determinants of health on underutilization. More work needs to be done investigating the impact of household support systems and individual attitudes towards TJA.</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16373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457200"/>
            <a:ext cx="10896600" cy="707886"/>
          </a:xfrm>
          <a:prstGeom prst="rect">
            <a:avLst/>
          </a:prstGeom>
          <a:noFill/>
        </p:spPr>
        <p:txBody>
          <a:bodyPr wrap="square" rtlCol="0">
            <a:spAutoFit/>
          </a:bodyPr>
          <a:lstStyle/>
          <a:p>
            <a:r>
              <a:rPr lang="en-US" sz="4000" dirty="0">
                <a:latin typeface="+mn-lt"/>
              </a:rPr>
              <a:t>Hypothesis</a:t>
            </a:r>
            <a:r>
              <a:rPr lang="en-US" dirty="0"/>
              <a:t> </a:t>
            </a:r>
          </a:p>
        </p:txBody>
      </p:sp>
      <p:sp>
        <p:nvSpPr>
          <p:cNvPr id="4" name="TextBox 3">
            <a:extLst>
              <a:ext uri="{FF2B5EF4-FFF2-40B4-BE49-F238E27FC236}">
                <a16:creationId xmlns:a16="http://schemas.microsoft.com/office/drawing/2014/main" id="{69BAD335-677C-810B-3AF3-C41804CE8C02}"/>
              </a:ext>
            </a:extLst>
          </p:cNvPr>
          <p:cNvSpPr txBox="1"/>
          <p:nvPr/>
        </p:nvSpPr>
        <p:spPr>
          <a:xfrm>
            <a:off x="647700" y="1447800"/>
            <a:ext cx="10896600" cy="1200329"/>
          </a:xfrm>
          <a:prstGeom prst="rect">
            <a:avLst/>
          </a:prstGeom>
          <a:noFill/>
        </p:spPr>
        <p:txBody>
          <a:bodyPr wrap="square" rtlCol="0">
            <a:spAutoFit/>
          </a:bodyPr>
          <a:lstStyle/>
          <a:p>
            <a:r>
              <a:rPr lang="en-US" sz="2400" dirty="0">
                <a:solidFill>
                  <a:srgbClr val="212121"/>
                </a:solidFill>
                <a:effectLst/>
                <a:latin typeface="+mn-lt"/>
                <a:ea typeface="Garamond" panose="02020404030301010803" pitchFamily="18" charset="0"/>
              </a:rPr>
              <a:t>Hispanic females’ household support systems, attitudes towards TJA, and social determinants of health (</a:t>
            </a:r>
            <a:r>
              <a:rPr lang="en-US" sz="2400" dirty="0" err="1">
                <a:solidFill>
                  <a:srgbClr val="212121"/>
                </a:solidFill>
                <a:effectLst/>
                <a:latin typeface="+mn-lt"/>
                <a:ea typeface="Garamond" panose="02020404030301010803" pitchFamily="18" charset="0"/>
              </a:rPr>
              <a:t>SDoH</a:t>
            </a:r>
            <a:r>
              <a:rPr lang="en-US" sz="2400" dirty="0">
                <a:solidFill>
                  <a:srgbClr val="212121"/>
                </a:solidFill>
                <a:effectLst/>
                <a:latin typeface="+mn-lt"/>
                <a:ea typeface="Garamond" panose="02020404030301010803" pitchFamily="18" charset="0"/>
              </a:rPr>
              <a:t>) are significantly </a:t>
            </a:r>
            <a:r>
              <a:rPr lang="en-US" sz="2400" dirty="0">
                <a:solidFill>
                  <a:srgbClr val="212121"/>
                </a:solidFill>
                <a:latin typeface="+mn-lt"/>
                <a:ea typeface="Garamond" panose="02020404030301010803" pitchFamily="18" charset="0"/>
              </a:rPr>
              <a:t>different</a:t>
            </a:r>
            <a:r>
              <a:rPr lang="en-US" sz="2400" dirty="0">
                <a:solidFill>
                  <a:srgbClr val="212121"/>
                </a:solidFill>
                <a:effectLst/>
                <a:latin typeface="+mn-lt"/>
                <a:ea typeface="Garamond" panose="02020404030301010803" pitchFamily="18" charset="0"/>
              </a:rPr>
              <a:t> than those of non-Hispanic females (NHF). </a:t>
            </a:r>
          </a:p>
        </p:txBody>
      </p:sp>
    </p:spTree>
    <p:extLst>
      <p:ext uri="{BB962C8B-B14F-4D97-AF65-F5344CB8AC3E}">
        <p14:creationId xmlns:p14="http://schemas.microsoft.com/office/powerpoint/2010/main" val="385180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457200"/>
            <a:ext cx="10896600" cy="707886"/>
          </a:xfrm>
          <a:prstGeom prst="rect">
            <a:avLst/>
          </a:prstGeom>
          <a:noFill/>
        </p:spPr>
        <p:txBody>
          <a:bodyPr wrap="square" rtlCol="0">
            <a:spAutoFit/>
          </a:bodyPr>
          <a:lstStyle/>
          <a:p>
            <a:r>
              <a:rPr lang="en-US" sz="4000" dirty="0">
                <a:latin typeface="+mn-lt"/>
              </a:rPr>
              <a:t>Methods</a:t>
            </a:r>
            <a:r>
              <a:rPr lang="en-US" dirty="0"/>
              <a:t> </a:t>
            </a:r>
          </a:p>
        </p:txBody>
      </p:sp>
      <p:sp>
        <p:nvSpPr>
          <p:cNvPr id="5" name="Content Placeholder 2">
            <a:extLst>
              <a:ext uri="{FF2B5EF4-FFF2-40B4-BE49-F238E27FC236}">
                <a16:creationId xmlns:a16="http://schemas.microsoft.com/office/drawing/2014/main" id="{781EF045-C907-D867-46F6-C5F288C54837}"/>
              </a:ext>
            </a:extLst>
          </p:cNvPr>
          <p:cNvSpPr txBox="1">
            <a:spLocks/>
          </p:cNvSpPr>
          <p:nvPr/>
        </p:nvSpPr>
        <p:spPr>
          <a:xfrm>
            <a:off x="800100" y="1253330"/>
            <a:ext cx="10591800" cy="514746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000" dirty="0">
                <a:solidFill>
                  <a:srgbClr val="212121"/>
                </a:solidFill>
                <a:ea typeface="Garamond" panose="02020404030301010803" pitchFamily="18" charset="0"/>
              </a:rPr>
              <a:t>Inclusion Criteria: </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Female</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50-89 years of age</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Fluent in English</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Resided in Bexar County</a:t>
            </a:r>
          </a:p>
          <a:p>
            <a:pPr marL="342900" indent="-342900">
              <a:buFont typeface="Arial" panose="020B0604020202020204" pitchFamily="34" charset="0"/>
              <a:buChar char="•"/>
            </a:pPr>
            <a:endParaRPr lang="en-US" sz="2000" dirty="0">
              <a:solidFill>
                <a:srgbClr val="212121"/>
              </a:solidFill>
              <a:ea typeface="Garamond" panose="02020404030301010803" pitchFamily="18" charset="0"/>
            </a:endParaRPr>
          </a:p>
          <a:p>
            <a:pPr marL="342900" indent="-342900">
              <a:buFont typeface="Arial" panose="020B0604020202020204" pitchFamily="34" charset="0"/>
              <a:buChar char="•"/>
            </a:pPr>
            <a:r>
              <a:rPr lang="en-US" sz="2000" dirty="0">
                <a:solidFill>
                  <a:srgbClr val="212121"/>
                </a:solidFill>
                <a:ea typeface="Garamond" panose="02020404030301010803" pitchFamily="18" charset="0"/>
              </a:rPr>
              <a:t>Two blocks of Likert scale questions, and one block of demographic multiple-choice questions</a:t>
            </a:r>
          </a:p>
          <a:p>
            <a:pPr marL="342900" indent="-342900">
              <a:buFont typeface="Arial" panose="020B0604020202020204" pitchFamily="34" charset="0"/>
              <a:buChar char="•"/>
            </a:pPr>
            <a:endParaRPr lang="en-US" sz="2000" dirty="0">
              <a:solidFill>
                <a:srgbClr val="212121"/>
              </a:solidFill>
              <a:ea typeface="Garamond" panose="02020404030301010803" pitchFamily="18" charset="0"/>
            </a:endParaRPr>
          </a:p>
          <a:p>
            <a:pPr marL="342900" indent="-342900">
              <a:buFont typeface="Arial" panose="020B0604020202020204" pitchFamily="34" charset="0"/>
              <a:buChar char="•"/>
            </a:pPr>
            <a:r>
              <a:rPr lang="en-US" sz="2000" dirty="0">
                <a:solidFill>
                  <a:srgbClr val="212121"/>
                </a:solidFill>
                <a:ea typeface="Garamond" panose="02020404030301010803" pitchFamily="18" charset="0"/>
              </a:rPr>
              <a:t>Multiple-choice questions</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Insurance status</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Household income</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Education level</a:t>
            </a:r>
          </a:p>
          <a:p>
            <a:pPr marL="342900" indent="-342900">
              <a:buFont typeface="Arial" panose="020B0604020202020204" pitchFamily="34" charset="0"/>
              <a:buChar char="•"/>
            </a:pPr>
            <a:endParaRPr lang="en-US" sz="2000" dirty="0">
              <a:solidFill>
                <a:srgbClr val="212121"/>
              </a:solidFill>
              <a:ea typeface="Garamond" panose="02020404030301010803" pitchFamily="18" charset="0"/>
            </a:endParaRPr>
          </a:p>
          <a:p>
            <a:pPr marL="342900" indent="-342900">
              <a:buFont typeface="Arial" panose="020B0604020202020204" pitchFamily="34" charset="0"/>
              <a:buChar char="•"/>
            </a:pPr>
            <a:r>
              <a:rPr lang="en-US" sz="2000" dirty="0">
                <a:solidFill>
                  <a:srgbClr val="212121"/>
                </a:solidFill>
                <a:ea typeface="Garamond" panose="02020404030301010803" pitchFamily="18" charset="0"/>
              </a:rPr>
              <a:t>Likert scale questions queried multiple topics including</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Transportation</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Household support</a:t>
            </a:r>
          </a:p>
        </p:txBody>
      </p:sp>
    </p:spTree>
    <p:extLst>
      <p:ext uri="{BB962C8B-B14F-4D97-AF65-F5344CB8AC3E}">
        <p14:creationId xmlns:p14="http://schemas.microsoft.com/office/powerpoint/2010/main" val="387782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5" name="Content Placeholder 2">
            <a:extLst>
              <a:ext uri="{FF2B5EF4-FFF2-40B4-BE49-F238E27FC236}">
                <a16:creationId xmlns:a16="http://schemas.microsoft.com/office/drawing/2014/main" id="{781EF045-C907-D867-46F6-C5F288C54837}"/>
              </a:ext>
            </a:extLst>
          </p:cNvPr>
          <p:cNvSpPr txBox="1">
            <a:spLocks/>
          </p:cNvSpPr>
          <p:nvPr/>
        </p:nvSpPr>
        <p:spPr>
          <a:xfrm>
            <a:off x="685800" y="1253331"/>
            <a:ext cx="105918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2000" dirty="0">
              <a:solidFill>
                <a:srgbClr val="212121"/>
              </a:solidFill>
              <a:ea typeface="Garamond" panose="02020404030301010803" pitchFamily="18" charset="0"/>
            </a:endParaRPr>
          </a:p>
          <a:p>
            <a:pPr marL="342900" indent="-342900">
              <a:buFont typeface="Arial" panose="020B0604020202020204" pitchFamily="34" charset="0"/>
              <a:buChar char="•"/>
            </a:pPr>
            <a:r>
              <a:rPr lang="en-US" sz="2000" dirty="0">
                <a:solidFill>
                  <a:srgbClr val="212121"/>
                </a:solidFill>
                <a:ea typeface="Garamond" panose="02020404030301010803" pitchFamily="18" charset="0"/>
              </a:rPr>
              <a:t>Participants that responded “Yes” to daily hip and/or knee pain multiple-choice questions were asked to complete a second block of Likert Scale questions.</a:t>
            </a:r>
          </a:p>
          <a:p>
            <a:pPr marL="342900" indent="-342900">
              <a:buFont typeface="Arial" panose="020B0604020202020204" pitchFamily="34" charset="0"/>
              <a:buChar char="•"/>
            </a:pPr>
            <a:endParaRPr lang="en-US" sz="2000" dirty="0">
              <a:solidFill>
                <a:srgbClr val="212121"/>
              </a:solidFill>
              <a:ea typeface="Garamond" panose="02020404030301010803" pitchFamily="18" charset="0"/>
            </a:endParaRPr>
          </a:p>
          <a:p>
            <a:pPr marL="342900" indent="-342900">
              <a:buFont typeface="Arial" panose="020B0604020202020204" pitchFamily="34" charset="0"/>
              <a:buChar char="•"/>
            </a:pPr>
            <a:r>
              <a:rPr lang="en-US" sz="2000" dirty="0">
                <a:solidFill>
                  <a:srgbClr val="212121"/>
                </a:solidFill>
                <a:ea typeface="Garamond" panose="02020404030301010803" pitchFamily="18" charset="0"/>
              </a:rPr>
              <a:t>Second Likert block assessed factors that influence seeking osteoarthritis care or medical guidance like:</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Fear of surgery </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Other people’s influence on decision to pursue surgery</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Avoidance of TJA even if it would reduce pain and improve quality of life</a:t>
            </a:r>
          </a:p>
        </p:txBody>
      </p:sp>
      <p:sp>
        <p:nvSpPr>
          <p:cNvPr id="6" name="TextBox 5">
            <a:extLst>
              <a:ext uri="{FF2B5EF4-FFF2-40B4-BE49-F238E27FC236}">
                <a16:creationId xmlns:a16="http://schemas.microsoft.com/office/drawing/2014/main" id="{1F871A6B-D595-4E1F-55F5-1F23ACCD2950}"/>
              </a:ext>
            </a:extLst>
          </p:cNvPr>
          <p:cNvSpPr txBox="1"/>
          <p:nvPr/>
        </p:nvSpPr>
        <p:spPr>
          <a:xfrm>
            <a:off x="533400" y="457200"/>
            <a:ext cx="10896600" cy="707886"/>
          </a:xfrm>
          <a:prstGeom prst="rect">
            <a:avLst/>
          </a:prstGeom>
          <a:noFill/>
        </p:spPr>
        <p:txBody>
          <a:bodyPr wrap="square" rtlCol="0">
            <a:spAutoFit/>
          </a:bodyPr>
          <a:lstStyle/>
          <a:p>
            <a:r>
              <a:rPr lang="en-US" sz="4000" dirty="0">
                <a:latin typeface="+mn-lt"/>
              </a:rPr>
              <a:t>Methods Cont.</a:t>
            </a:r>
            <a:r>
              <a:rPr lang="en-US" dirty="0"/>
              <a:t> </a:t>
            </a:r>
          </a:p>
        </p:txBody>
      </p:sp>
    </p:spTree>
    <p:extLst>
      <p:ext uri="{BB962C8B-B14F-4D97-AF65-F5344CB8AC3E}">
        <p14:creationId xmlns:p14="http://schemas.microsoft.com/office/powerpoint/2010/main" val="296486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435"/>
              </a:lnSpc>
            </a:pPr>
            <a:r>
              <a:rPr dirty="0"/>
              <a:t>School</a:t>
            </a:r>
            <a:r>
              <a:rPr spc="5" dirty="0"/>
              <a:t> </a:t>
            </a:r>
            <a:r>
              <a:rPr dirty="0"/>
              <a:t>of </a:t>
            </a:r>
            <a:r>
              <a:rPr spc="-10" dirty="0"/>
              <a:t>Osteopathic</a:t>
            </a:r>
            <a:r>
              <a:rPr spc="-25" dirty="0"/>
              <a:t> </a:t>
            </a:r>
            <a:r>
              <a:rPr spc="-10" dirty="0"/>
              <a:t>Medicine</a:t>
            </a:r>
          </a:p>
        </p:txBody>
      </p:sp>
      <p:sp>
        <p:nvSpPr>
          <p:cNvPr id="2" name="TextBox 1">
            <a:extLst>
              <a:ext uri="{FF2B5EF4-FFF2-40B4-BE49-F238E27FC236}">
                <a16:creationId xmlns:a16="http://schemas.microsoft.com/office/drawing/2014/main" id="{D697F231-32E3-0117-7A19-0777C5501A4B}"/>
              </a:ext>
            </a:extLst>
          </p:cNvPr>
          <p:cNvSpPr txBox="1"/>
          <p:nvPr/>
        </p:nvSpPr>
        <p:spPr>
          <a:xfrm>
            <a:off x="533400" y="387509"/>
            <a:ext cx="10896600" cy="707886"/>
          </a:xfrm>
          <a:prstGeom prst="rect">
            <a:avLst/>
          </a:prstGeom>
          <a:noFill/>
        </p:spPr>
        <p:txBody>
          <a:bodyPr wrap="square" rtlCol="0">
            <a:spAutoFit/>
          </a:bodyPr>
          <a:lstStyle/>
          <a:p>
            <a:r>
              <a:rPr lang="en-US" sz="4000" dirty="0">
                <a:latin typeface="+mn-lt"/>
              </a:rPr>
              <a:t>Results</a:t>
            </a:r>
            <a:r>
              <a:rPr lang="en-US" dirty="0"/>
              <a:t> </a:t>
            </a:r>
          </a:p>
        </p:txBody>
      </p:sp>
      <p:sp>
        <p:nvSpPr>
          <p:cNvPr id="5" name="Content Placeholder 2">
            <a:extLst>
              <a:ext uri="{FF2B5EF4-FFF2-40B4-BE49-F238E27FC236}">
                <a16:creationId xmlns:a16="http://schemas.microsoft.com/office/drawing/2014/main" id="{781EF045-C907-D867-46F6-C5F288C54837}"/>
              </a:ext>
            </a:extLst>
          </p:cNvPr>
          <p:cNvSpPr txBox="1">
            <a:spLocks/>
          </p:cNvSpPr>
          <p:nvPr/>
        </p:nvSpPr>
        <p:spPr>
          <a:xfrm>
            <a:off x="685800" y="1295400"/>
            <a:ext cx="5410200" cy="88026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000" dirty="0">
                <a:solidFill>
                  <a:srgbClr val="212121"/>
                </a:solidFill>
                <a:ea typeface="Garamond" panose="02020404030301010803" pitchFamily="18" charset="0"/>
              </a:rPr>
              <a:t>170 females </a:t>
            </a:r>
          </a:p>
          <a:p>
            <a:pPr marL="800100" lvl="1" indent="-342900">
              <a:buFont typeface="Arial" panose="020B0604020202020204" pitchFamily="34" charset="0"/>
              <a:buChar char="•"/>
            </a:pPr>
            <a:r>
              <a:rPr lang="en-US" sz="2000" dirty="0">
                <a:solidFill>
                  <a:srgbClr val="212121"/>
                </a:solidFill>
                <a:ea typeface="Garamond" panose="02020404030301010803" pitchFamily="18" charset="0"/>
              </a:rPr>
              <a:t>63.5% identifying as Hispanic females</a:t>
            </a:r>
          </a:p>
          <a:p>
            <a:pPr marL="342900" indent="-342900">
              <a:buFont typeface="Arial" panose="020B0604020202020204" pitchFamily="34" charset="0"/>
              <a:buChar char="•"/>
            </a:pPr>
            <a:endParaRPr lang="en-US" sz="2000" dirty="0">
              <a:solidFill>
                <a:srgbClr val="212121"/>
              </a:solidFill>
              <a:ea typeface="Garamond" panose="02020404030301010803" pitchFamily="18" charset="0"/>
            </a:endParaRPr>
          </a:p>
          <a:p>
            <a:pPr marL="342900" indent="-342900">
              <a:buFont typeface="Arial" panose="020B0604020202020204" pitchFamily="34" charset="0"/>
              <a:buChar char="•"/>
            </a:pPr>
            <a:endParaRPr lang="en-US" sz="2000" dirty="0">
              <a:solidFill>
                <a:srgbClr val="212121"/>
              </a:solidFill>
              <a:ea typeface="Garamond" panose="02020404030301010803" pitchFamily="18" charset="0"/>
            </a:endParaRPr>
          </a:p>
        </p:txBody>
      </p:sp>
      <p:graphicFrame>
        <p:nvGraphicFramePr>
          <p:cNvPr id="6" name="Chart 5">
            <a:extLst>
              <a:ext uri="{FF2B5EF4-FFF2-40B4-BE49-F238E27FC236}">
                <a16:creationId xmlns:a16="http://schemas.microsoft.com/office/drawing/2014/main" id="{A5814466-8D8B-6FDF-570E-2D587B62E5DA}"/>
              </a:ext>
            </a:extLst>
          </p:cNvPr>
          <p:cNvGraphicFramePr>
            <a:graphicFrameLocks/>
          </p:cNvGraphicFramePr>
          <p:nvPr>
            <p:extLst>
              <p:ext uri="{D42A27DB-BD31-4B8C-83A1-F6EECF244321}">
                <p14:modId xmlns:p14="http://schemas.microsoft.com/office/powerpoint/2010/main" val="4144612607"/>
              </p:ext>
            </p:extLst>
          </p:nvPr>
        </p:nvGraphicFramePr>
        <p:xfrm>
          <a:off x="6659745" y="76200"/>
          <a:ext cx="54864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D2394D5-1F0C-DA06-8AF8-B3EF50074BC1}"/>
              </a:ext>
            </a:extLst>
          </p:cNvPr>
          <p:cNvGraphicFramePr>
            <a:graphicFrameLocks/>
          </p:cNvGraphicFramePr>
          <p:nvPr>
            <p:extLst>
              <p:ext uri="{D42A27DB-BD31-4B8C-83A1-F6EECF244321}">
                <p14:modId xmlns:p14="http://schemas.microsoft.com/office/powerpoint/2010/main" val="2961664396"/>
              </p:ext>
            </p:extLst>
          </p:nvPr>
        </p:nvGraphicFramePr>
        <p:xfrm>
          <a:off x="6629400" y="3200400"/>
          <a:ext cx="54864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14F1F00E-3BC1-2BFC-DD9D-24E1FC32A60D}"/>
              </a:ext>
            </a:extLst>
          </p:cNvPr>
          <p:cNvGraphicFramePr>
            <a:graphicFrameLocks/>
          </p:cNvGraphicFramePr>
          <p:nvPr>
            <p:extLst>
              <p:ext uri="{D42A27DB-BD31-4B8C-83A1-F6EECF244321}">
                <p14:modId xmlns:p14="http://schemas.microsoft.com/office/powerpoint/2010/main" val="2734565446"/>
              </p:ext>
            </p:extLst>
          </p:nvPr>
        </p:nvGraphicFramePr>
        <p:xfrm>
          <a:off x="990600" y="3124200"/>
          <a:ext cx="5486400" cy="32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23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52BC2C7-B222-2624-2273-86A365A528A6}"/>
              </a:ext>
            </a:extLst>
          </p:cNvPr>
          <p:cNvGraphicFramePr>
            <a:graphicFrameLocks/>
          </p:cNvGraphicFramePr>
          <p:nvPr>
            <p:extLst>
              <p:ext uri="{D42A27DB-BD31-4B8C-83A1-F6EECF244321}">
                <p14:modId xmlns:p14="http://schemas.microsoft.com/office/powerpoint/2010/main" val="2402999601"/>
              </p:ext>
            </p:extLst>
          </p:nvPr>
        </p:nvGraphicFramePr>
        <p:xfrm>
          <a:off x="152400" y="57839"/>
          <a:ext cx="54864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09FD17F-73E9-5992-D310-D52484E9B0B3}"/>
              </a:ext>
            </a:extLst>
          </p:cNvPr>
          <p:cNvGraphicFramePr>
            <a:graphicFrameLocks/>
          </p:cNvGraphicFramePr>
          <p:nvPr>
            <p:extLst>
              <p:ext uri="{D42A27DB-BD31-4B8C-83A1-F6EECF244321}">
                <p14:modId xmlns:p14="http://schemas.microsoft.com/office/powerpoint/2010/main" val="3361062887"/>
              </p:ext>
            </p:extLst>
          </p:nvPr>
        </p:nvGraphicFramePr>
        <p:xfrm>
          <a:off x="3810000"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C31BD386-5ED0-D074-B3A6-ACC681AE80A1}"/>
              </a:ext>
            </a:extLst>
          </p:cNvPr>
          <p:cNvGraphicFramePr>
            <a:graphicFrameLocks/>
          </p:cNvGraphicFramePr>
          <p:nvPr>
            <p:extLst>
              <p:ext uri="{D42A27DB-BD31-4B8C-83A1-F6EECF244321}">
                <p14:modId xmlns:p14="http://schemas.microsoft.com/office/powerpoint/2010/main" val="2257074349"/>
              </p:ext>
            </p:extLst>
          </p:nvPr>
        </p:nvGraphicFramePr>
        <p:xfrm>
          <a:off x="6096000" y="57839"/>
          <a:ext cx="54864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46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iagram 2">
            <a:extLst>
              <a:ext uri="{FF2B5EF4-FFF2-40B4-BE49-F238E27FC236}">
                <a16:creationId xmlns:a16="http://schemas.microsoft.com/office/drawing/2014/main" id="{068300E0-0BBD-ABB9-89B4-C6538697E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84" r="24537"/>
          <a:stretch/>
        </p:blipFill>
        <p:spPr bwMode="auto">
          <a:xfrm>
            <a:off x="6362699" y="914400"/>
            <a:ext cx="5120641" cy="4815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0AD05190-C419-531F-2A85-163449730230}"/>
              </a:ext>
            </a:extLst>
          </p:cNvPr>
          <p:cNvSpPr txBox="1">
            <a:spLocks/>
          </p:cNvSpPr>
          <p:nvPr/>
        </p:nvSpPr>
        <p:spPr>
          <a:xfrm>
            <a:off x="723900" y="2209800"/>
            <a:ext cx="5257800" cy="217566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2800" dirty="0">
              <a:solidFill>
                <a:srgbClr val="212121"/>
              </a:solidFill>
              <a:ea typeface="Garamond" panose="02020404030301010803" pitchFamily="18" charset="0"/>
            </a:endParaRPr>
          </a:p>
          <a:p>
            <a:r>
              <a:rPr lang="en-US" sz="2800" dirty="0">
                <a:solidFill>
                  <a:srgbClr val="212121"/>
                </a:solidFill>
                <a:ea typeface="Garamond" panose="02020404030301010803" pitchFamily="18" charset="0"/>
              </a:rPr>
              <a:t>Preliminary qualitative analysis of participants fear of TJA suggests the following themes </a:t>
            </a:r>
          </a:p>
        </p:txBody>
      </p:sp>
      <p:sp>
        <p:nvSpPr>
          <p:cNvPr id="3" name="TextBox 2">
            <a:extLst>
              <a:ext uri="{FF2B5EF4-FFF2-40B4-BE49-F238E27FC236}">
                <a16:creationId xmlns:a16="http://schemas.microsoft.com/office/drawing/2014/main" id="{CA624D83-8940-D07B-4176-47DF00919149}"/>
              </a:ext>
            </a:extLst>
          </p:cNvPr>
          <p:cNvSpPr txBox="1"/>
          <p:nvPr/>
        </p:nvSpPr>
        <p:spPr>
          <a:xfrm>
            <a:off x="533400" y="387509"/>
            <a:ext cx="10896600" cy="707886"/>
          </a:xfrm>
          <a:prstGeom prst="rect">
            <a:avLst/>
          </a:prstGeom>
          <a:noFill/>
        </p:spPr>
        <p:txBody>
          <a:bodyPr wrap="square" rtlCol="0">
            <a:spAutoFit/>
          </a:bodyPr>
          <a:lstStyle/>
          <a:p>
            <a:r>
              <a:rPr lang="en-US" sz="4000" dirty="0">
                <a:latin typeface="+mn-lt"/>
              </a:rPr>
              <a:t>Results of Qualitative Investigation</a:t>
            </a:r>
            <a:r>
              <a:rPr lang="en-US" dirty="0"/>
              <a:t> </a:t>
            </a:r>
          </a:p>
        </p:txBody>
      </p:sp>
      <p:sp>
        <p:nvSpPr>
          <p:cNvPr id="4" name="TextBox 3">
            <a:extLst>
              <a:ext uri="{FF2B5EF4-FFF2-40B4-BE49-F238E27FC236}">
                <a16:creationId xmlns:a16="http://schemas.microsoft.com/office/drawing/2014/main" id="{10C9A8C4-8661-11B6-0A25-3670E9F7DF53}"/>
              </a:ext>
            </a:extLst>
          </p:cNvPr>
          <p:cNvSpPr txBox="1"/>
          <p:nvPr/>
        </p:nvSpPr>
        <p:spPr>
          <a:xfrm>
            <a:off x="8551763" y="5709294"/>
            <a:ext cx="742511" cy="369332"/>
          </a:xfrm>
          <a:prstGeom prst="rect">
            <a:avLst/>
          </a:prstGeom>
          <a:noFill/>
        </p:spPr>
        <p:txBody>
          <a:bodyPr wrap="none" rtlCol="0">
            <a:spAutoFit/>
          </a:bodyPr>
          <a:lstStyle/>
          <a:p>
            <a:r>
              <a:rPr lang="en-US" dirty="0"/>
              <a:t>N=15</a:t>
            </a:r>
          </a:p>
        </p:txBody>
      </p:sp>
    </p:spTree>
    <p:extLst>
      <p:ext uri="{BB962C8B-B14F-4D97-AF65-F5344CB8AC3E}">
        <p14:creationId xmlns:p14="http://schemas.microsoft.com/office/powerpoint/2010/main" val="244542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10596</TotalTime>
  <Words>1695</Words>
  <Application>Microsoft Office PowerPoint</Application>
  <PresentationFormat>Widescreen</PresentationFormat>
  <Paragraphs>135</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Microsoft Office User</dc:creator>
  <cp:lastModifiedBy>Allen, Christian B.</cp:lastModifiedBy>
  <cp:revision>10</cp:revision>
  <dcterms:created xsi:type="dcterms:W3CDTF">2022-10-17T14:30:36Z</dcterms:created>
  <dcterms:modified xsi:type="dcterms:W3CDTF">2022-11-01T02:58:17Z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0x0101009E33D775720AC2479A3A21416E05C9B3</vt:lpwstr>
  </property>
  <property fmtid="{D5CDD505-2E9C-101B-9397-08002B2CF9AE}" pid="3" name="Created">
    <vt:filetime>2022-10-03T00:00:00Z</vt:filetime>
  </property>
  <property fmtid="{D5CDD505-2E9C-101B-9397-08002B2CF9AE}" pid="4" name="Creator">
    <vt:lpwstr>Acrobat PDFMaker 22 for PowerPoint</vt:lpwstr>
  </property>
  <property fmtid="{D5CDD505-2E9C-101B-9397-08002B2CF9AE}" pid="5" name="LastSaved">
    <vt:filetime>2022-10-17T00:00:00Z</vt:filetime>
  </property>
  <property fmtid="{D5CDD505-2E9C-101B-9397-08002B2CF9AE}" pid="6" name="Producer">
    <vt:lpwstr>Adobe PDF Library 22.2.244</vt:lpwstr>
  </property>
</Properties>
</file>